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518" r:id="rId2"/>
    <p:sldId id="517" r:id="rId3"/>
    <p:sldId id="386" r:id="rId4"/>
    <p:sldId id="256" r:id="rId5"/>
    <p:sldId id="260" r:id="rId6"/>
    <p:sldId id="374" r:id="rId7"/>
    <p:sldId id="280" r:id="rId8"/>
    <p:sldId id="257" r:id="rId9"/>
    <p:sldId id="476" r:id="rId10"/>
    <p:sldId id="497" r:id="rId11"/>
    <p:sldId id="259" r:id="rId12"/>
    <p:sldId id="477" r:id="rId13"/>
    <p:sldId id="262" r:id="rId14"/>
    <p:sldId id="474" r:id="rId15"/>
    <p:sldId id="475" r:id="rId16"/>
    <p:sldId id="391" r:id="rId17"/>
    <p:sldId id="375" r:id="rId18"/>
    <p:sldId id="261" r:id="rId19"/>
    <p:sldId id="264" r:id="rId20"/>
    <p:sldId id="265" r:id="rId21"/>
    <p:sldId id="267" r:id="rId22"/>
    <p:sldId id="387" r:id="rId23"/>
    <p:sldId id="268" r:id="rId24"/>
    <p:sldId id="269" r:id="rId25"/>
    <p:sldId id="397" r:id="rId26"/>
    <p:sldId id="376" r:id="rId27"/>
    <p:sldId id="273" r:id="rId28"/>
    <p:sldId id="377" r:id="rId29"/>
    <p:sldId id="271" r:id="rId30"/>
    <p:sldId id="270" r:id="rId31"/>
    <p:sldId id="388" r:id="rId32"/>
    <p:sldId id="389" r:id="rId33"/>
    <p:sldId id="396" r:id="rId34"/>
    <p:sldId id="277" r:id="rId35"/>
    <p:sldId id="498" r:id="rId36"/>
    <p:sldId id="272" r:id="rId37"/>
    <p:sldId id="274" r:id="rId38"/>
    <p:sldId id="469" r:id="rId39"/>
    <p:sldId id="276" r:id="rId40"/>
  </p:sldIdLst>
  <p:sldSz cx="6858000" cy="9144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3300"/>
    <a:srgbClr val="C600D0"/>
    <a:srgbClr val="FFFF00"/>
    <a:srgbClr val="669900"/>
    <a:srgbClr val="66FF66"/>
    <a:srgbClr val="008000"/>
    <a:srgbClr val="00CC66"/>
    <a:srgbClr val="FAF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9" autoAdjust="0"/>
    <p:restoredTop sz="96330" autoAdjust="0"/>
  </p:normalViewPr>
  <p:slideViewPr>
    <p:cSldViewPr snapToGrid="0">
      <p:cViewPr>
        <p:scale>
          <a:sx n="240" d="100"/>
          <a:sy n="240" d="100"/>
        </p:scale>
        <p:origin x="520" y="144"/>
      </p:cViewPr>
      <p:guideLst>
        <p:guide orient="horz" pos="2880"/>
        <p:guide pos="2160"/>
      </p:guideLst>
    </p:cSldViewPr>
  </p:slideViewPr>
  <p:outlineViewPr>
    <p:cViewPr>
      <p:scale>
        <a:sx n="33" d="100"/>
        <a:sy n="33" d="100"/>
      </p:scale>
      <p:origin x="0" y="0"/>
    </p:cViewPr>
  </p:outlineViewPr>
  <p:notesTextViewPr>
    <p:cViewPr>
      <p:scale>
        <a:sx n="80" d="100"/>
        <a:sy n="80" d="100"/>
      </p:scale>
      <p:origin x="0" y="0"/>
    </p:cViewPr>
  </p:notesTextViewPr>
  <p:sorterViewPr>
    <p:cViewPr varScale="1">
      <p:scale>
        <a:sx n="1" d="1"/>
        <a:sy n="1" d="1"/>
      </p:scale>
      <p:origin x="0" y="4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9ECF12-7163-9F4A-A0E3-F0B4AFEADEA9}" type="datetimeFigureOut">
              <a:rPr lang="en-US" smtClean="0"/>
              <a:t>1/4/23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FA98B3C-DB9A-3C4C-B231-5566725EC2B5}" type="slidenum">
              <a:rPr lang="en-US" smtClean="0"/>
              <a:t>‹#›</a:t>
            </a:fld>
            <a:endParaRPr lang="en-US"/>
          </a:p>
        </p:txBody>
      </p:sp>
    </p:spTree>
    <p:extLst>
      <p:ext uri="{BB962C8B-B14F-4D97-AF65-F5344CB8AC3E}">
        <p14:creationId xmlns:p14="http://schemas.microsoft.com/office/powerpoint/2010/main" val="120086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741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741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741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FE65500F-EB65-4A50-A991-FDA6E49E8A93}" type="slidenum">
              <a:rPr lang="en-US"/>
              <a:pPr/>
              <a:t>‹#›</a:t>
            </a:fld>
            <a:endParaRPr lang="en-US"/>
          </a:p>
        </p:txBody>
      </p:sp>
    </p:spTree>
    <p:extLst>
      <p:ext uri="{BB962C8B-B14F-4D97-AF65-F5344CB8AC3E}">
        <p14:creationId xmlns:p14="http://schemas.microsoft.com/office/powerpoint/2010/main" val="4204423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clogit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Brunhes%E2%80%93Matuyama_reversa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Solar_wind"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imagine.gsfc.nasa.gov/docs/dict_qz.html#wavelength" TargetMode="External"/><Relationship Id="rId3" Type="http://schemas.openxmlformats.org/officeDocument/2006/relationships/hyperlink" Target="http://imagine.gsfc.nasa.gov/docs/dict_ei.html#image" TargetMode="External"/><Relationship Id="rId7" Type="http://schemas.openxmlformats.org/officeDocument/2006/relationships/hyperlink" Target="http://imagine.gsfc.nasa.gov/docs/dict_ei.html#infrared" TargetMode="External"/><Relationship Id="rId12" Type="http://schemas.openxmlformats.org/officeDocument/2006/relationships/hyperlink" Target="http://imagine.gsfc.nasa.gov/docs/dict_jp.html#mas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imagine.gsfc.nasa.gov/docs/dict_qz.html#star" TargetMode="External"/><Relationship Id="rId11" Type="http://schemas.openxmlformats.org/officeDocument/2006/relationships/hyperlink" Target="http://imagine.gsfc.nasa.gov/docs/dict_jp.html#light_year" TargetMode="External"/><Relationship Id="rId5" Type="http://schemas.openxmlformats.org/officeDocument/2006/relationships/hyperlink" Target="http://imagine.gsfc.nasa.gov/docs/dict_ad.html#dust" TargetMode="External"/><Relationship Id="rId10" Type="http://schemas.openxmlformats.org/officeDocument/2006/relationships/hyperlink" Target="http://imagine.gsfc.nasa.gov/docs/dict_qz.html#spectroscopy" TargetMode="External"/><Relationship Id="rId4" Type="http://schemas.openxmlformats.org/officeDocument/2006/relationships/hyperlink" Target="http://imagine.gsfc.nasa.gov/docs/dict_ad.html#disk" TargetMode="External"/><Relationship Id="rId9" Type="http://schemas.openxmlformats.org/officeDocument/2006/relationships/hyperlink" Target="http://imagine.gsfc.nasa.gov/docs/dict_qz.html#ultraviol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of the Hudson River School.</a:t>
            </a:r>
          </a:p>
          <a:p>
            <a:endParaRPr lang="en-US" dirty="0"/>
          </a:p>
          <a:p>
            <a:r>
              <a:rPr lang="en-US" dirty="0"/>
              <a:t>Mid 19</a:t>
            </a:r>
            <a:r>
              <a:rPr lang="en-US" baseline="30000" dirty="0"/>
              <a:t>th</a:t>
            </a:r>
            <a:r>
              <a:rPr lang="en-US" dirty="0"/>
              <a:t> century</a:t>
            </a:r>
            <a:r>
              <a:rPr lang="en-US" baseline="0" dirty="0"/>
              <a:t> American art movement</a:t>
            </a:r>
          </a:p>
          <a:p>
            <a:endParaRPr lang="en-US" dirty="0"/>
          </a:p>
          <a:p>
            <a:r>
              <a:rPr lang="en-US" dirty="0"/>
              <a:t>Included Thomas Cole and Asher Durand.</a:t>
            </a:r>
          </a:p>
          <a:p>
            <a:endParaRPr lang="en-US" dirty="0"/>
          </a:p>
          <a:p>
            <a:r>
              <a:rPr lang="en-US" dirty="0"/>
              <a:t>The “…depicted a</a:t>
            </a:r>
            <a:r>
              <a:rPr lang="en-US" baseline="0" dirty="0"/>
              <a:t> New World in which man, minuscule as he was beside the vastness of creation, nevertheless retained that divine spark that completed the circle of harmony.”</a:t>
            </a:r>
          </a:p>
          <a:p>
            <a:endParaRPr lang="en-US" baseline="0" dirty="0"/>
          </a:p>
          <a:p>
            <a:r>
              <a:rPr lang="en-US" baseline="0" dirty="0"/>
              <a:t>“Tiny as the human beings are in this composition, they are nevertheless elevated by the grandeur of the landscape in which they are in harmony.”</a:t>
            </a:r>
          </a:p>
          <a:p>
            <a:endParaRPr lang="en-US" baseline="0" dirty="0"/>
          </a:p>
          <a:p>
            <a:r>
              <a:rPr lang="en-US" baseline="0" dirty="0"/>
              <a:t>Nature was a manifestation of God.</a:t>
            </a:r>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4</a:t>
            </a:fld>
            <a:endParaRPr lang="en-US"/>
          </a:p>
        </p:txBody>
      </p:sp>
    </p:spTree>
    <p:extLst>
      <p:ext uri="{BB962C8B-B14F-4D97-AF65-F5344CB8AC3E}">
        <p14:creationId xmlns:p14="http://schemas.microsoft.com/office/powerpoint/2010/main" val="3652460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density of lower mantle about 4.4 g/cm3</a:t>
            </a:r>
          </a:p>
        </p:txBody>
      </p:sp>
      <p:sp>
        <p:nvSpPr>
          <p:cNvPr id="4" name="Slide Number Placeholder 3"/>
          <p:cNvSpPr>
            <a:spLocks noGrp="1"/>
          </p:cNvSpPr>
          <p:nvPr>
            <p:ph type="sldNum" sz="quarter" idx="10"/>
          </p:nvPr>
        </p:nvSpPr>
        <p:spPr/>
        <p:txBody>
          <a:bodyPr/>
          <a:lstStyle/>
          <a:p>
            <a:fld id="{FE65500F-EB65-4A50-A991-FDA6E49E8A93}" type="slidenum">
              <a:rPr lang="en-US" smtClean="0"/>
              <a:pPr/>
              <a:t>18</a:t>
            </a:fld>
            <a:endParaRPr lang="en-US"/>
          </a:p>
        </p:txBody>
      </p:sp>
    </p:spTree>
    <p:extLst>
      <p:ext uri="{BB962C8B-B14F-4D97-AF65-F5344CB8AC3E}">
        <p14:creationId xmlns:p14="http://schemas.microsoft.com/office/powerpoint/2010/main" val="621040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dynamo</a:t>
            </a:r>
          </a:p>
        </p:txBody>
      </p:sp>
      <p:sp>
        <p:nvSpPr>
          <p:cNvPr id="4" name="Slide Number Placeholder 3"/>
          <p:cNvSpPr>
            <a:spLocks noGrp="1"/>
          </p:cNvSpPr>
          <p:nvPr>
            <p:ph type="sldNum" sz="quarter" idx="10"/>
          </p:nvPr>
        </p:nvSpPr>
        <p:spPr/>
        <p:txBody>
          <a:bodyPr/>
          <a:lstStyle/>
          <a:p>
            <a:fld id="{FE65500F-EB65-4A50-A991-FDA6E49E8A93}" type="slidenum">
              <a:rPr lang="en-US" smtClean="0"/>
              <a:pPr/>
              <a:t>19</a:t>
            </a:fld>
            <a:endParaRPr lang="en-US"/>
          </a:p>
        </p:txBody>
      </p:sp>
    </p:spTree>
    <p:extLst>
      <p:ext uri="{BB962C8B-B14F-4D97-AF65-F5344CB8AC3E}">
        <p14:creationId xmlns:p14="http://schemas.microsoft.com/office/powerpoint/2010/main" val="39020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a:t>
            </a:r>
            <a:r>
              <a:rPr lang="en-US" dirty="0" err="1"/>
              <a:t>File:Zircon_crystal_NASA_Img.jpg</a:t>
            </a:r>
            <a:endParaRPr lang="en-US" dirty="0"/>
          </a:p>
          <a:p>
            <a:endParaRPr lang="en-US" dirty="0"/>
          </a:p>
          <a:p>
            <a:r>
              <a:rPr lang="en-US" dirty="0"/>
              <a:t>Contained in Jack Hills conglomerate – conglomerate is a coarse-grained sedimentary rock</a:t>
            </a:r>
          </a:p>
          <a:p>
            <a:r>
              <a:rPr lang="en-US" dirty="0"/>
              <a:t>Zircon is zirconium silicate</a:t>
            </a:r>
          </a:p>
          <a:p>
            <a:r>
              <a:rPr lang="en-US" dirty="0"/>
              <a:t>One of the highest-temperature and most stable minerals found in rocks (Langmuir &amp; </a:t>
            </a:r>
            <a:r>
              <a:rPr lang="en-US" dirty="0" err="1"/>
              <a:t>Broecker</a:t>
            </a:r>
            <a:r>
              <a:rPr lang="en-US" dirty="0"/>
              <a:t> book)</a:t>
            </a:r>
          </a:p>
          <a:p>
            <a:r>
              <a:rPr lang="en-US" dirty="0"/>
              <a:t>Common but in low abundance.</a:t>
            </a:r>
          </a:p>
          <a:p>
            <a:r>
              <a:rPr lang="en-US" dirty="0"/>
              <a:t>Very stable and can survive weathering, transport, and often multiple melting events</a:t>
            </a:r>
          </a:p>
          <a:p>
            <a:r>
              <a:rPr lang="en-US" dirty="0"/>
              <a:t>Individual grains can be dated via U/Pb dating</a:t>
            </a:r>
          </a:p>
        </p:txBody>
      </p:sp>
      <p:sp>
        <p:nvSpPr>
          <p:cNvPr id="4" name="Slide Number Placeholder 3"/>
          <p:cNvSpPr>
            <a:spLocks noGrp="1"/>
          </p:cNvSpPr>
          <p:nvPr>
            <p:ph type="sldNum" sz="quarter" idx="10"/>
          </p:nvPr>
        </p:nvSpPr>
        <p:spPr/>
        <p:txBody>
          <a:bodyPr/>
          <a:lstStyle/>
          <a:p>
            <a:fld id="{FE65500F-EB65-4A50-A991-FDA6E49E8A93}" type="slidenum">
              <a:rPr lang="en-US" smtClean="0"/>
              <a:pPr/>
              <a:t>22</a:t>
            </a:fld>
            <a:endParaRPr lang="en-US"/>
          </a:p>
        </p:txBody>
      </p:sp>
    </p:spTree>
    <p:extLst>
      <p:ext uri="{BB962C8B-B14F-4D97-AF65-F5344CB8AC3E}">
        <p14:creationId xmlns:p14="http://schemas.microsoft.com/office/powerpoint/2010/main" val="23439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215D4-4B77-4008-A58A-382FD8BE9E61}" type="slidenum">
              <a:rPr lang="en-US"/>
              <a:pPr/>
              <a:t>24</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a:t>http://geophysics.ou.edu/solid_earth/notes/seismicity/global/global_seismicity.html</a:t>
            </a:r>
          </a:p>
          <a:p>
            <a:r>
              <a:rPr lang="en-US"/>
              <a:t>Similar figure in Emiliani 1995</a:t>
            </a:r>
          </a:p>
        </p:txBody>
      </p:sp>
    </p:spTree>
    <p:extLst>
      <p:ext uri="{BB962C8B-B14F-4D97-AF65-F5344CB8AC3E}">
        <p14:creationId xmlns:p14="http://schemas.microsoft.com/office/powerpoint/2010/main" val="54656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Eclogite is a metamorphic rock formed when mafic igneous rock is subjected to high pressure. Eclogite forms at pressures greater than those typical of the crust of the Earth. An unusually dense rock, eclogite can play an important role in driving convection within the solid Earth. </a:t>
            </a:r>
            <a:r>
              <a:rPr lang="en-US" sz="1200" b="0" i="0" u="none" strike="noStrike" kern="1200" dirty="0">
                <a:solidFill>
                  <a:schemeClr val="tx1"/>
                </a:solidFill>
                <a:effectLst/>
                <a:latin typeface="Arial" charset="0"/>
                <a:ea typeface="+mn-ea"/>
                <a:cs typeface="+mn-cs"/>
                <a:hlinkClick r:id="rId3"/>
              </a:rPr>
              <a:t>Wikipedia</a:t>
            </a:r>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25</a:t>
            </a:fld>
            <a:endParaRPr lang="en-US"/>
          </a:p>
        </p:txBody>
      </p:sp>
    </p:spTree>
    <p:extLst>
      <p:ext uri="{BB962C8B-B14F-4D97-AF65-F5344CB8AC3E}">
        <p14:creationId xmlns:p14="http://schemas.microsoft.com/office/powerpoint/2010/main" val="411656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Shows that nature has its own boundaries that don’t correspond to our own.</a:t>
            </a:r>
          </a:p>
        </p:txBody>
      </p:sp>
      <p:sp>
        <p:nvSpPr>
          <p:cNvPr id="4" name="Slide Number Placeholder 3"/>
          <p:cNvSpPr>
            <a:spLocks noGrp="1"/>
          </p:cNvSpPr>
          <p:nvPr>
            <p:ph type="sldNum" sz="quarter" idx="5"/>
          </p:nvPr>
        </p:nvSpPr>
        <p:spPr/>
        <p:txBody>
          <a:bodyPr/>
          <a:lstStyle/>
          <a:p>
            <a:fld id="{FE65500F-EB65-4A50-A991-FDA6E49E8A93}" type="slidenum">
              <a:rPr lang="en-US" smtClean="0"/>
              <a:pPr/>
              <a:t>27</a:t>
            </a:fld>
            <a:endParaRPr lang="en-US"/>
          </a:p>
        </p:txBody>
      </p:sp>
    </p:spTree>
    <p:extLst>
      <p:ext uri="{BB962C8B-B14F-4D97-AF65-F5344CB8AC3E}">
        <p14:creationId xmlns:p14="http://schemas.microsoft.com/office/powerpoint/2010/main" val="2518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http://www.webresourcesdepot.com/free-vector-world-maps-collection/</a:t>
            </a:r>
          </a:p>
          <a:p>
            <a:endParaRPr lang="en-US" dirty="0"/>
          </a:p>
          <a:p>
            <a:r>
              <a:rPr lang="en-US" dirty="0"/>
              <a:t>The fact that tectonic plates move relative to one another raises some interesting questions and possibilities.</a:t>
            </a:r>
          </a:p>
          <a:p>
            <a:endParaRPr lang="en-US" dirty="0"/>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28</a:t>
            </a:fld>
            <a:endParaRPr lang="en-US"/>
          </a:p>
        </p:txBody>
      </p:sp>
    </p:spTree>
    <p:extLst>
      <p:ext uri="{BB962C8B-B14F-4D97-AF65-F5344CB8AC3E}">
        <p14:creationId xmlns:p14="http://schemas.microsoft.com/office/powerpoint/2010/main" val="2190061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they did fit together, they aren’t together anymore.</a:t>
            </a:r>
          </a:p>
          <a:p>
            <a:endParaRPr lang="en-US" dirty="0"/>
          </a:p>
          <a:p>
            <a:r>
              <a:rPr lang="en-US" dirty="0"/>
              <a:t>Which means that the movement of tectonic plates tore Pangea apart and repositioned the pieces.</a:t>
            </a:r>
          </a:p>
        </p:txBody>
      </p:sp>
      <p:sp>
        <p:nvSpPr>
          <p:cNvPr id="4" name="Slide Number Placeholder 3"/>
          <p:cNvSpPr>
            <a:spLocks noGrp="1"/>
          </p:cNvSpPr>
          <p:nvPr>
            <p:ph type="sldNum" sz="quarter" idx="5"/>
          </p:nvPr>
        </p:nvSpPr>
        <p:spPr/>
        <p:txBody>
          <a:bodyPr/>
          <a:lstStyle/>
          <a:p>
            <a:fld id="{FE65500F-EB65-4A50-A991-FDA6E49E8A93}" type="slidenum">
              <a:rPr lang="en-US" smtClean="0"/>
              <a:pPr/>
              <a:t>29</a:t>
            </a:fld>
            <a:endParaRPr lang="en-US"/>
          </a:p>
        </p:txBody>
      </p:sp>
    </p:spTree>
    <p:extLst>
      <p:ext uri="{BB962C8B-B14F-4D97-AF65-F5344CB8AC3E}">
        <p14:creationId xmlns:p14="http://schemas.microsoft.com/office/powerpoint/2010/main" val="275238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7-17 </a:t>
            </a:r>
            <a:r>
              <a:rPr lang="en-US" dirty="0" err="1"/>
              <a:t>Kump</a:t>
            </a:r>
            <a:r>
              <a:rPr lang="en-US" dirty="0"/>
              <a:t>, </a:t>
            </a:r>
            <a:r>
              <a:rPr lang="en-US" dirty="0" err="1"/>
              <a:t>Kasting</a:t>
            </a:r>
            <a:r>
              <a:rPr lang="en-US" dirty="0"/>
              <a:t>,</a:t>
            </a:r>
            <a:r>
              <a:rPr lang="en-US" baseline="0" dirty="0"/>
              <a:t> &amp; Crane</a:t>
            </a:r>
          </a:p>
          <a:p>
            <a:endParaRPr lang="en-US" baseline="0" dirty="0"/>
          </a:p>
          <a:p>
            <a:r>
              <a:rPr lang="en-US" baseline="0" dirty="0"/>
              <a:t>Africa is being </a:t>
            </a:r>
            <a:r>
              <a:rPr lang="en-US" baseline="0" dirty="0" err="1"/>
              <a:t>uparched</a:t>
            </a:r>
            <a:r>
              <a:rPr lang="en-US" baseline="0" dirty="0"/>
              <a:t> and pulled apart.  Continued spreading may result in the </a:t>
            </a:r>
          </a:p>
          <a:p>
            <a:r>
              <a:rPr lang="en-US" baseline="0" dirty="0"/>
              <a:t>Rift valley becoming an elongate sea like the Red Sea.</a:t>
            </a:r>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32</a:t>
            </a:fld>
            <a:endParaRPr lang="en-US"/>
          </a:p>
        </p:txBody>
      </p:sp>
    </p:spTree>
    <p:extLst>
      <p:ext uri="{BB962C8B-B14F-4D97-AF65-F5344CB8AC3E}">
        <p14:creationId xmlns:p14="http://schemas.microsoft.com/office/powerpoint/2010/main" val="178672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C7642-4698-46C2-9F6A-413A8935E5F2}" type="slidenum">
              <a:rPr lang="en-US"/>
              <a:pPr/>
              <a:t>34</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t>http://www.ngdc.noaa.gov/mgg/image/crustalimages.html</a:t>
            </a:r>
          </a:p>
        </p:txBody>
      </p:sp>
    </p:spTree>
    <p:extLst>
      <p:ext uri="{BB962C8B-B14F-4D97-AF65-F5344CB8AC3E}">
        <p14:creationId xmlns:p14="http://schemas.microsoft.com/office/powerpoint/2010/main" val="113380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old familiar globe is suddenly melting, drying, acidifying, flooding, and burning in ways that no human has ever seen. We've created, in very short order, a new planet, still recognizable but fundamentally different. We may as well call it </a:t>
            </a:r>
            <a:r>
              <a:rPr lang="en-US" dirty="0" err="1"/>
              <a:t>Eaarth</a:t>
            </a:r>
            <a:r>
              <a:rPr lang="en-US" dirty="0"/>
              <a:t>.”</a:t>
            </a:r>
          </a:p>
        </p:txBody>
      </p:sp>
      <p:sp>
        <p:nvSpPr>
          <p:cNvPr id="4" name="Slide Number Placeholder 3"/>
          <p:cNvSpPr>
            <a:spLocks noGrp="1"/>
          </p:cNvSpPr>
          <p:nvPr>
            <p:ph type="sldNum" sz="quarter" idx="10"/>
          </p:nvPr>
        </p:nvSpPr>
        <p:spPr/>
        <p:txBody>
          <a:bodyPr/>
          <a:lstStyle/>
          <a:p>
            <a:fld id="{FE65500F-EB65-4A50-A991-FDA6E49E8A93}" type="slidenum">
              <a:rPr lang="en-US" smtClean="0"/>
              <a:pPr/>
              <a:t>6</a:t>
            </a:fld>
            <a:endParaRPr lang="en-US"/>
          </a:p>
        </p:txBody>
      </p:sp>
    </p:spTree>
    <p:extLst>
      <p:ext uri="{BB962C8B-B14F-4D97-AF65-F5344CB8AC3E}">
        <p14:creationId xmlns:p14="http://schemas.microsoft.com/office/powerpoint/2010/main" val="64365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/JJEZ3Vizdww?t=60</a:t>
            </a:r>
          </a:p>
          <a:p>
            <a:endParaRPr lang="en-US" dirty="0"/>
          </a:p>
          <a:p>
            <a:r>
              <a:rPr lang="en-US" sz="1200" b="0" i="0" u="none" strike="noStrike" kern="1200" dirty="0">
                <a:solidFill>
                  <a:schemeClr val="tx1"/>
                </a:solidFill>
                <a:effectLst/>
                <a:latin typeface="Arial" charset="0"/>
                <a:ea typeface="+mn-ea"/>
                <a:cs typeface="+mn-cs"/>
              </a:rPr>
              <a:t>There have been 183 reversals over the last 83 million years (on average once every ~450,000 years). The latest, the </a:t>
            </a:r>
            <a:r>
              <a:rPr lang="en-US" sz="1200" b="0" i="0" u="none" strike="noStrike" kern="1200" dirty="0">
                <a:solidFill>
                  <a:schemeClr val="tx1"/>
                </a:solidFill>
                <a:effectLst/>
                <a:latin typeface="Arial" charset="0"/>
                <a:ea typeface="+mn-ea"/>
                <a:cs typeface="+mn-cs"/>
                <a:hlinkClick r:id="rId3" tooltip="Brunhes–Matuyama reversal"/>
              </a:rPr>
              <a:t>Brunhes–Matuyama reversal</a:t>
            </a:r>
            <a:r>
              <a:rPr lang="en-US" sz="1200" b="0" i="0" u="none" strike="noStrike" kern="1200" dirty="0">
                <a:solidFill>
                  <a:schemeClr val="tx1"/>
                </a:solidFill>
                <a:effectLst/>
                <a:latin typeface="Arial" charset="0"/>
                <a:ea typeface="+mn-ea"/>
                <a:cs typeface="+mn-cs"/>
              </a:rPr>
              <a:t>, occurred 780,000 years ago</a:t>
            </a:r>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35</a:t>
            </a:fld>
            <a:endParaRPr lang="en-US"/>
          </a:p>
        </p:txBody>
      </p:sp>
    </p:spTree>
    <p:extLst>
      <p:ext uri="{BB962C8B-B14F-4D97-AF65-F5344CB8AC3E}">
        <p14:creationId xmlns:p14="http://schemas.microsoft.com/office/powerpoint/2010/main" val="3703163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381FB0-C558-46C0-8DD5-4842F9F18AA2}" type="slidenum">
              <a:rPr lang="en-US"/>
              <a:pPr/>
              <a:t>36</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http://www.sciam.com/article.cfm?id=appalachians-triggered-an</a:t>
            </a:r>
          </a:p>
        </p:txBody>
      </p:sp>
    </p:spTree>
    <p:extLst>
      <p:ext uri="{BB962C8B-B14F-4D97-AF65-F5344CB8AC3E}">
        <p14:creationId xmlns:p14="http://schemas.microsoft.com/office/powerpoint/2010/main" val="989810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37</a:t>
            </a:fld>
            <a:endParaRPr lang="en-US"/>
          </a:p>
        </p:txBody>
      </p:sp>
    </p:spTree>
    <p:extLst>
      <p:ext uri="{BB962C8B-B14F-4D97-AF65-F5344CB8AC3E}">
        <p14:creationId xmlns:p14="http://schemas.microsoft.com/office/powerpoint/2010/main" val="783949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38</a:t>
            </a:fld>
            <a:endParaRPr lang="en-US"/>
          </a:p>
        </p:txBody>
      </p:sp>
    </p:spTree>
    <p:extLst>
      <p:ext uri="{BB962C8B-B14F-4D97-AF65-F5344CB8AC3E}">
        <p14:creationId xmlns:p14="http://schemas.microsoft.com/office/powerpoint/2010/main" val="1527574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D9DBAA-7E0B-4BF3-B0EB-D0AF84CDAA02}" type="slidenum">
              <a:rPr lang="en-US"/>
              <a:pPr/>
              <a:t>39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200" kern="1200" dirty="0">
                <a:solidFill>
                  <a:schemeClr val="tx1"/>
                </a:solidFill>
                <a:effectLst/>
                <a:latin typeface="Arial" charset="0"/>
                <a:ea typeface="+mn-ea"/>
                <a:cs typeface="+mn-cs"/>
              </a:rPr>
              <a:t>The solar wind is a stream of charged particles released from the upper atmosphere of the Sun, called the corona. This plasma mostly consists of electrons, protons and alpha particles with kinetic energy between 0.5 and 10 keV. </a:t>
            </a:r>
            <a:r>
              <a:rPr lang="en-US" sz="1200" u="none" strike="noStrike" kern="1200" dirty="0">
                <a:solidFill>
                  <a:schemeClr val="tx1"/>
                </a:solidFill>
                <a:effectLst/>
                <a:latin typeface="Arial" charset="0"/>
                <a:ea typeface="+mn-ea"/>
                <a:cs typeface="+mn-cs"/>
                <a:hlinkClick r:id="rId3"/>
              </a:rPr>
              <a:t>Wikipedia</a:t>
            </a:r>
            <a:endParaRPr lang="en-US" dirty="0"/>
          </a:p>
          <a:p>
            <a:endParaRPr lang="en-US" dirty="0"/>
          </a:p>
          <a:p>
            <a:r>
              <a:rPr lang="en-US" dirty="0"/>
              <a:t>“Once the core formed a few tens of millions of years after accretion, Earth would have developed a magnetic field that deflected the solar wind, minimizing its effects on the atmosphere, preventing volatile loss, and protecting the surface from ionizing radiation harmful to life”</a:t>
            </a:r>
          </a:p>
          <a:p>
            <a:endParaRPr lang="en-US" dirty="0"/>
          </a:p>
          <a:p>
            <a:r>
              <a:rPr lang="en-US" dirty="0"/>
              <a:t>Excerpt From</a:t>
            </a:r>
          </a:p>
          <a:p>
            <a:r>
              <a:rPr lang="en-US" dirty="0"/>
              <a:t>How to Build a Habitable Planet</a:t>
            </a:r>
          </a:p>
          <a:p>
            <a:r>
              <a:rPr lang="en-US" dirty="0"/>
              <a:t>Charles H. Langmuir &amp; Wally </a:t>
            </a:r>
            <a:r>
              <a:rPr lang="en-US" dirty="0" err="1"/>
              <a:t>Broecker</a:t>
            </a:r>
            <a:endParaRPr lang="en-US" dirty="0"/>
          </a:p>
          <a:p>
            <a:endParaRPr lang="en-US" dirty="0"/>
          </a:p>
          <a:p>
            <a:r>
              <a:rPr lang="en-US" dirty="0"/>
              <a:t>It’s been hypothesized that times of increased diversity result from an increase in the number of biological provinces and climatic zonation caused by fragmentation and separation of continents (Cowen 1995 pgs. 98-100).</a:t>
            </a:r>
          </a:p>
          <a:p>
            <a:endParaRPr lang="en-US" dirty="0"/>
          </a:p>
          <a:p>
            <a:r>
              <a:rPr lang="en-US" dirty="0"/>
              <a:t>The contribution bringing continents together makes to loss of species is uncertain and may be modest (Rosenzweig 1996 pgs.279-284)</a:t>
            </a:r>
          </a:p>
          <a:p>
            <a:r>
              <a:rPr lang="en-US" dirty="0"/>
              <a:t>See also Wilson 1992 (The Diversity of Life) pgs. 194-195</a:t>
            </a:r>
          </a:p>
        </p:txBody>
      </p:sp>
    </p:spTree>
    <p:extLst>
      <p:ext uri="{BB962C8B-B14F-4D97-AF65-F5344CB8AC3E}">
        <p14:creationId xmlns:p14="http://schemas.microsoft.com/office/powerpoint/2010/main" val="84766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74A482-A998-43DA-9F37-D76FAC0D9C72}" type="slidenum">
              <a:rPr lang="en-US"/>
              <a:pPr/>
              <a:t>7</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a:lnSpc>
                <a:spcPct val="90000"/>
              </a:lnSpc>
            </a:pPr>
            <a:r>
              <a:rPr lang="en-US" sz="1000" dirty="0">
                <a:solidFill>
                  <a:srgbClr val="0033CC"/>
                </a:solidFill>
              </a:rPr>
              <a:t>The livelihood of  &gt; 50% of the world’s people depends directly on forests, rangelands, croplands, and fisheries</a:t>
            </a:r>
          </a:p>
          <a:p>
            <a:pPr>
              <a:lnSpc>
                <a:spcPct val="90000"/>
              </a:lnSpc>
            </a:pPr>
            <a:endParaRPr lang="en-US" sz="1000" dirty="0">
              <a:solidFill>
                <a:srgbClr val="0033CC"/>
              </a:solidFill>
            </a:endParaRPr>
          </a:p>
          <a:p>
            <a:pPr>
              <a:lnSpc>
                <a:spcPct val="90000"/>
              </a:lnSpc>
            </a:pPr>
            <a:r>
              <a:rPr lang="en-US" sz="1000" dirty="0">
                <a:solidFill>
                  <a:srgbClr val="0033CC"/>
                </a:solidFill>
              </a:rPr>
              <a:t>Even more have jobs that depend on:</a:t>
            </a:r>
          </a:p>
          <a:p>
            <a:pPr lvl="1">
              <a:lnSpc>
                <a:spcPct val="90000"/>
              </a:lnSpc>
            </a:pPr>
            <a:r>
              <a:rPr lang="en-US" sz="1000" dirty="0">
                <a:solidFill>
                  <a:srgbClr val="0033CC"/>
                </a:solidFill>
              </a:rPr>
              <a:t>Forest products and the forest product industry </a:t>
            </a:r>
          </a:p>
          <a:p>
            <a:pPr lvl="1">
              <a:lnSpc>
                <a:spcPct val="90000"/>
              </a:lnSpc>
            </a:pPr>
            <a:r>
              <a:rPr lang="en-US" sz="1000" dirty="0">
                <a:solidFill>
                  <a:srgbClr val="0033CC"/>
                </a:solidFill>
              </a:rPr>
              <a:t>The leather goods industries </a:t>
            </a:r>
          </a:p>
          <a:p>
            <a:pPr lvl="1">
              <a:lnSpc>
                <a:spcPct val="90000"/>
              </a:lnSpc>
            </a:pPr>
            <a:r>
              <a:rPr lang="en-US" sz="1000" dirty="0">
                <a:solidFill>
                  <a:srgbClr val="0033CC"/>
                </a:solidFill>
              </a:rPr>
              <a:t>The cotton &amp; woolen industries</a:t>
            </a:r>
          </a:p>
          <a:p>
            <a:pPr lvl="1">
              <a:lnSpc>
                <a:spcPct val="90000"/>
              </a:lnSpc>
            </a:pPr>
            <a:r>
              <a:rPr lang="en-US" sz="1000" dirty="0">
                <a:solidFill>
                  <a:srgbClr val="0033CC"/>
                </a:solidFill>
              </a:rPr>
              <a:t>Food processing</a:t>
            </a:r>
          </a:p>
          <a:p>
            <a:endParaRPr lang="en-US" dirty="0"/>
          </a:p>
        </p:txBody>
      </p:sp>
    </p:spTree>
    <p:extLst>
      <p:ext uri="{BB962C8B-B14F-4D97-AF65-F5344CB8AC3E}">
        <p14:creationId xmlns:p14="http://schemas.microsoft.com/office/powerpoint/2010/main" val="20675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8</a:t>
            </a:fld>
            <a:endParaRPr lang="en-US"/>
          </a:p>
        </p:txBody>
      </p:sp>
    </p:spTree>
    <p:extLst>
      <p:ext uri="{BB962C8B-B14F-4D97-AF65-F5344CB8AC3E}">
        <p14:creationId xmlns:p14="http://schemas.microsoft.com/office/powerpoint/2010/main" val="185803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9</a:t>
            </a:fld>
            <a:endParaRPr lang="en-US"/>
          </a:p>
        </p:txBody>
      </p:sp>
    </p:spTree>
    <p:extLst>
      <p:ext uri="{BB962C8B-B14F-4D97-AF65-F5344CB8AC3E}">
        <p14:creationId xmlns:p14="http://schemas.microsoft.com/office/powerpoint/2010/main" val="1802587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10</a:t>
            </a:fld>
            <a:endParaRPr lang="en-US"/>
          </a:p>
        </p:txBody>
      </p:sp>
    </p:spTree>
    <p:extLst>
      <p:ext uri="{BB962C8B-B14F-4D97-AF65-F5344CB8AC3E}">
        <p14:creationId xmlns:p14="http://schemas.microsoft.com/office/powerpoint/2010/main" val="150867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a:t>
            </a:r>
            <a:r>
              <a:rPr lang="en-US" baseline="0" dirty="0"/>
              <a:t> </a:t>
            </a:r>
            <a:r>
              <a:rPr lang="en-US" baseline="0" dirty="0" err="1"/>
              <a:t>anthropocene</a:t>
            </a:r>
            <a:r>
              <a:rPr lang="en-US" baseline="0" dirty="0"/>
              <a:t> (a new epoch in geologic time) coined by Paul </a:t>
            </a:r>
            <a:r>
              <a:rPr lang="en-US" baseline="0" dirty="0" err="1"/>
              <a:t>Crutzen</a:t>
            </a:r>
            <a:r>
              <a:rPr lang="en-US" baseline="0" dirty="0"/>
              <a:t> to emphasize the effect of human activities on the global environment.</a:t>
            </a:r>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11</a:t>
            </a:fld>
            <a:endParaRPr lang="en-US"/>
          </a:p>
        </p:txBody>
      </p:sp>
    </p:spTree>
    <p:extLst>
      <p:ext uri="{BB962C8B-B14F-4D97-AF65-F5344CB8AC3E}">
        <p14:creationId xmlns:p14="http://schemas.microsoft.com/office/powerpoint/2010/main" val="209116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http://siddikabasemetalsmelting.weebly.com/lead-smelting.html</a:t>
            </a:r>
          </a:p>
          <a:p>
            <a:endParaRPr lang="en-US" dirty="0"/>
          </a:p>
          <a:p>
            <a:r>
              <a:rPr lang="en-US" dirty="0"/>
              <a:t>so even if earth formed by homogeneous accretion we would still get a structure based on density separation due to a</a:t>
            </a:r>
            <a:r>
              <a:rPr lang="en-US" baseline="0" dirty="0"/>
              <a:t> </a:t>
            </a:r>
            <a:r>
              <a:rPr lang="en-US" dirty="0"/>
              <a:t>planetary smelting event</a:t>
            </a:r>
          </a:p>
        </p:txBody>
      </p:sp>
      <p:sp>
        <p:nvSpPr>
          <p:cNvPr id="4" name="Slide Number Placeholder 3"/>
          <p:cNvSpPr>
            <a:spLocks noGrp="1"/>
          </p:cNvSpPr>
          <p:nvPr>
            <p:ph type="sldNum" sz="quarter" idx="10"/>
          </p:nvPr>
        </p:nvSpPr>
        <p:spPr/>
        <p:txBody>
          <a:bodyPr/>
          <a:lstStyle/>
          <a:p>
            <a:fld id="{FE65500F-EB65-4A50-A991-FDA6E49E8A93}" type="slidenum">
              <a:rPr lang="en-US" smtClean="0"/>
              <a:pPr/>
              <a:t>16</a:t>
            </a:fld>
            <a:endParaRPr lang="en-US"/>
          </a:p>
        </p:txBody>
      </p:sp>
    </p:spTree>
    <p:extLst>
      <p:ext uri="{BB962C8B-B14F-4D97-AF65-F5344CB8AC3E}">
        <p14:creationId xmlns:p14="http://schemas.microsoft.com/office/powerpoint/2010/main" val="208881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http://imagine.gsfc.nasa.gov/docs/features/news/25jul06.html</a:t>
            </a:r>
          </a:p>
          <a:p>
            <a:endParaRPr lang="en-US" dirty="0"/>
          </a:p>
          <a:p>
            <a:r>
              <a:rPr lang="en-US" dirty="0"/>
              <a:t>This </a:t>
            </a:r>
            <a:r>
              <a:rPr lang="en-US" dirty="0">
                <a:hlinkClick r:id="rId3"/>
              </a:rPr>
              <a:t>image</a:t>
            </a:r>
            <a:r>
              <a:rPr lang="en-US" dirty="0"/>
              <a:t> of the </a:t>
            </a:r>
            <a:r>
              <a:rPr lang="en-US" dirty="0" err="1"/>
              <a:t>circumstellar</a:t>
            </a:r>
            <a:r>
              <a:rPr lang="en-US" dirty="0"/>
              <a:t> </a:t>
            </a:r>
            <a:r>
              <a:rPr lang="en-US" dirty="0">
                <a:hlinkClick r:id="rId4"/>
              </a:rPr>
              <a:t>disk</a:t>
            </a:r>
            <a:r>
              <a:rPr lang="en-US" dirty="0"/>
              <a:t> around Beta </a:t>
            </a:r>
            <a:r>
              <a:rPr lang="en-US" dirty="0" err="1"/>
              <a:t>Pictoris</a:t>
            </a:r>
            <a:r>
              <a:rPr lang="en-US" dirty="0"/>
              <a:t> shows (in false colors) the light reflected by </a:t>
            </a:r>
            <a:r>
              <a:rPr lang="en-US" dirty="0">
                <a:hlinkClick r:id="rId5"/>
              </a:rPr>
              <a:t>dust</a:t>
            </a:r>
            <a:r>
              <a:rPr lang="en-US" dirty="0"/>
              <a:t> around the young </a:t>
            </a:r>
            <a:r>
              <a:rPr lang="en-US" dirty="0">
                <a:hlinkClick r:id="rId6"/>
              </a:rPr>
              <a:t>star</a:t>
            </a:r>
            <a:r>
              <a:rPr lang="en-US" dirty="0"/>
              <a:t> at </a:t>
            </a:r>
            <a:r>
              <a:rPr lang="en-US" dirty="0">
                <a:hlinkClick r:id="rId7"/>
              </a:rPr>
              <a:t>infrared</a:t>
            </a:r>
            <a:r>
              <a:rPr lang="en-US" dirty="0"/>
              <a:t> </a:t>
            </a:r>
            <a:r>
              <a:rPr lang="en-US" dirty="0">
                <a:hlinkClick r:id="rId8"/>
              </a:rPr>
              <a:t>wavelengths</a:t>
            </a:r>
            <a:r>
              <a:rPr lang="en-US" dirty="0"/>
              <a:t>. </a:t>
            </a:r>
            <a:r>
              <a:rPr lang="en-US" b="1" i="1" dirty="0"/>
              <a:t>(Credit: Jean-Luc </a:t>
            </a:r>
            <a:r>
              <a:rPr lang="en-US" b="1" i="1" dirty="0" err="1"/>
              <a:t>Beuzit</a:t>
            </a:r>
            <a:r>
              <a:rPr lang="en-US" b="1" i="1" dirty="0"/>
              <a:t>, et al. Grenoble Observatory, European Southern Observatory)</a:t>
            </a:r>
          </a:p>
          <a:p>
            <a:endParaRPr lang="en-US" b="1" i="1" dirty="0"/>
          </a:p>
          <a:p>
            <a:r>
              <a:rPr lang="en-US" dirty="0"/>
              <a:t>Scientists using NASA's Far </a:t>
            </a:r>
            <a:r>
              <a:rPr lang="en-US" dirty="0">
                <a:hlinkClick r:id="rId9"/>
              </a:rPr>
              <a:t>Ultraviolet</a:t>
            </a:r>
            <a:r>
              <a:rPr lang="en-US" dirty="0"/>
              <a:t> </a:t>
            </a:r>
            <a:r>
              <a:rPr lang="en-US" dirty="0">
                <a:hlinkClick r:id="rId10"/>
              </a:rPr>
              <a:t>Spectroscopic</a:t>
            </a:r>
            <a:r>
              <a:rPr lang="en-US" dirty="0"/>
              <a:t> Explorer, or FUSE, have discovered abundant amounts of carbon gas in a dusty disk surrounding a well-studied young star named Beta </a:t>
            </a:r>
            <a:r>
              <a:rPr lang="en-US" dirty="0" err="1"/>
              <a:t>Pictoris</a:t>
            </a:r>
            <a:r>
              <a:rPr lang="en-US" dirty="0"/>
              <a:t>.</a:t>
            </a:r>
          </a:p>
          <a:p>
            <a:r>
              <a:rPr lang="en-US" dirty="0"/>
              <a:t>The star and its emerging solar system are less than 20 million years old, and planets may have already formed. The abundance of carbon gas in the remaining debris disk indicates that the star's planets could be exotic, carbon-rich worlds of graphite and methane. Or conversely, the scientists say, Beta </a:t>
            </a:r>
            <a:r>
              <a:rPr lang="en-US" dirty="0" err="1"/>
              <a:t>Pictoris</a:t>
            </a:r>
            <a:r>
              <a:rPr lang="en-US" dirty="0"/>
              <a:t> and its environs might resemble our own solar system in its early days.</a:t>
            </a:r>
          </a:p>
          <a:p>
            <a:r>
              <a:rPr lang="en-US" dirty="0"/>
              <a:t>A team led by Dr. Aki </a:t>
            </a:r>
            <a:r>
              <a:rPr lang="en-US" dirty="0" err="1"/>
              <a:t>Roberge</a:t>
            </a:r>
            <a:r>
              <a:rPr lang="en-US" dirty="0"/>
              <a:t> of NASA Goddard Space Flight Center in Greenbelt, Md., presents the FUSE observation in the June 8 issue of Nature. The new measurements make Beta </a:t>
            </a:r>
            <a:r>
              <a:rPr lang="en-US" dirty="0" err="1"/>
              <a:t>Pictoris</a:t>
            </a:r>
            <a:r>
              <a:rPr lang="en-US" dirty="0"/>
              <a:t> the first disk of its kind whose gas has been comprehensively studied. The discovery settles a long-standing scientific mystery about how the gas has lingered in this debris disk yet raises new questions about the development of solar systems.</a:t>
            </a:r>
          </a:p>
          <a:p>
            <a:r>
              <a:rPr lang="en-US" dirty="0"/>
              <a:t>"There is much, much more carbon gas than anyone expected," said </a:t>
            </a:r>
            <a:r>
              <a:rPr lang="en-US" dirty="0" err="1"/>
              <a:t>Roberge</a:t>
            </a:r>
            <a:r>
              <a:rPr lang="en-US" dirty="0"/>
              <a:t>, a NASA Postdoctoral Fellow and lead author on the Nature report. "Could this be what our own solar system looked like when it was young? Are we seeing the making of exotic, new worlds? Either prospect is fascinating."</a:t>
            </a:r>
          </a:p>
          <a:p>
            <a:r>
              <a:rPr lang="en-US" dirty="0"/>
              <a:t>Beta </a:t>
            </a:r>
            <a:r>
              <a:rPr lang="en-US" dirty="0" err="1"/>
              <a:t>Pictoris</a:t>
            </a:r>
            <a:r>
              <a:rPr lang="en-US" dirty="0"/>
              <a:t>, about 60 </a:t>
            </a:r>
            <a:r>
              <a:rPr lang="en-US" dirty="0">
                <a:hlinkClick r:id="rId11"/>
              </a:rPr>
              <a:t>light years</a:t>
            </a:r>
            <a:r>
              <a:rPr lang="en-US" dirty="0"/>
              <a:t> away, is 1.8 times more </a:t>
            </a:r>
            <a:r>
              <a:rPr lang="en-US" dirty="0">
                <a:hlinkClick r:id="rId12"/>
              </a:rPr>
              <a:t>massive</a:t>
            </a:r>
            <a:r>
              <a:rPr lang="en-US" dirty="0"/>
              <a:t> than our sun. This young star's disk was discovered in 1984. Earlier observations have hinted that a Jupiter-like planet may have already formed in this disk and that rocky terrestrial planets may be forming. Such planets would be too small and faint to observe with current instruments.</a:t>
            </a:r>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17</a:t>
            </a:fld>
            <a:endParaRPr lang="en-US"/>
          </a:p>
        </p:txBody>
      </p:sp>
    </p:spTree>
    <p:extLst>
      <p:ext uri="{BB962C8B-B14F-4D97-AF65-F5344CB8AC3E}">
        <p14:creationId xmlns:p14="http://schemas.microsoft.com/office/powerpoint/2010/main" val="3135112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E66979-3FA0-4907-A9D9-7643DCF4384F}" type="slidenum">
              <a:rPr lang="en-US"/>
              <a:pPr/>
              <a:t>‹#›</a:t>
            </a:fld>
            <a:endParaRPr lang="en-US"/>
          </a:p>
        </p:txBody>
      </p:sp>
    </p:spTree>
    <p:extLst>
      <p:ext uri="{BB962C8B-B14F-4D97-AF65-F5344CB8AC3E}">
        <p14:creationId xmlns:p14="http://schemas.microsoft.com/office/powerpoint/2010/main" val="265321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036C8B-05DB-444F-8ADE-F0EE00B7401C}" type="slidenum">
              <a:rPr lang="en-US"/>
              <a:pPr/>
              <a:t>‹#›</a:t>
            </a:fld>
            <a:endParaRPr lang="en-US"/>
          </a:p>
        </p:txBody>
      </p:sp>
    </p:spTree>
    <p:extLst>
      <p:ext uri="{BB962C8B-B14F-4D97-AF65-F5344CB8AC3E}">
        <p14:creationId xmlns:p14="http://schemas.microsoft.com/office/powerpoint/2010/main" val="133588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BF0DC5-C2C7-477F-A874-149BF2D3035F}" type="slidenum">
              <a:rPr lang="en-US"/>
              <a:pPr/>
              <a:t>‹#›</a:t>
            </a:fld>
            <a:endParaRPr lang="en-US"/>
          </a:p>
        </p:txBody>
      </p:sp>
    </p:spTree>
    <p:extLst>
      <p:ext uri="{BB962C8B-B14F-4D97-AF65-F5344CB8AC3E}">
        <p14:creationId xmlns:p14="http://schemas.microsoft.com/office/powerpoint/2010/main" val="57934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03E564-65B2-49FC-A808-160ECE0851E8}" type="slidenum">
              <a:rPr lang="en-US"/>
              <a:pPr/>
              <a:t>‹#›</a:t>
            </a:fld>
            <a:endParaRPr lang="en-US"/>
          </a:p>
        </p:txBody>
      </p:sp>
    </p:spTree>
    <p:extLst>
      <p:ext uri="{BB962C8B-B14F-4D97-AF65-F5344CB8AC3E}">
        <p14:creationId xmlns:p14="http://schemas.microsoft.com/office/powerpoint/2010/main" val="16181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E29E5-CD29-4DED-A487-4ECDEACE3CC7}" type="slidenum">
              <a:rPr lang="en-US"/>
              <a:pPr/>
              <a:t>‹#›</a:t>
            </a:fld>
            <a:endParaRPr lang="en-US"/>
          </a:p>
        </p:txBody>
      </p:sp>
    </p:spTree>
    <p:extLst>
      <p:ext uri="{BB962C8B-B14F-4D97-AF65-F5344CB8AC3E}">
        <p14:creationId xmlns:p14="http://schemas.microsoft.com/office/powerpoint/2010/main" val="289484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6C52CD-FAAA-40D4-AC97-042297F11638}" type="slidenum">
              <a:rPr lang="en-US"/>
              <a:pPr/>
              <a:t>‹#›</a:t>
            </a:fld>
            <a:endParaRPr lang="en-US"/>
          </a:p>
        </p:txBody>
      </p:sp>
    </p:spTree>
    <p:extLst>
      <p:ext uri="{BB962C8B-B14F-4D97-AF65-F5344CB8AC3E}">
        <p14:creationId xmlns:p14="http://schemas.microsoft.com/office/powerpoint/2010/main" val="69613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A9190B-7842-4FC5-9BBE-98343A398358}" type="slidenum">
              <a:rPr lang="en-US"/>
              <a:pPr/>
              <a:t>‹#›</a:t>
            </a:fld>
            <a:endParaRPr lang="en-US"/>
          </a:p>
        </p:txBody>
      </p:sp>
    </p:spTree>
    <p:extLst>
      <p:ext uri="{BB962C8B-B14F-4D97-AF65-F5344CB8AC3E}">
        <p14:creationId xmlns:p14="http://schemas.microsoft.com/office/powerpoint/2010/main" val="37458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B404E0-6DBC-43BE-B55D-68FC564AF3AC}" type="slidenum">
              <a:rPr lang="en-US"/>
              <a:pPr/>
              <a:t>‹#›</a:t>
            </a:fld>
            <a:endParaRPr lang="en-US"/>
          </a:p>
        </p:txBody>
      </p:sp>
    </p:spTree>
    <p:extLst>
      <p:ext uri="{BB962C8B-B14F-4D97-AF65-F5344CB8AC3E}">
        <p14:creationId xmlns:p14="http://schemas.microsoft.com/office/powerpoint/2010/main" val="184919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DFFB6E-9FE2-415E-8D70-87A320746290}" type="slidenum">
              <a:rPr lang="en-US"/>
              <a:pPr/>
              <a:t>‹#›</a:t>
            </a:fld>
            <a:endParaRPr lang="en-US"/>
          </a:p>
        </p:txBody>
      </p:sp>
    </p:spTree>
    <p:extLst>
      <p:ext uri="{BB962C8B-B14F-4D97-AF65-F5344CB8AC3E}">
        <p14:creationId xmlns:p14="http://schemas.microsoft.com/office/powerpoint/2010/main" val="28623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CD77C9-D26D-46E7-A3AC-C36DC80DF3F9}" type="slidenum">
              <a:rPr lang="en-US"/>
              <a:pPr/>
              <a:t>‹#›</a:t>
            </a:fld>
            <a:endParaRPr lang="en-US"/>
          </a:p>
        </p:txBody>
      </p:sp>
    </p:spTree>
    <p:extLst>
      <p:ext uri="{BB962C8B-B14F-4D97-AF65-F5344CB8AC3E}">
        <p14:creationId xmlns:p14="http://schemas.microsoft.com/office/powerpoint/2010/main" val="324225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F36832-F7E9-467F-BF00-820937BC645E}" type="slidenum">
              <a:rPr lang="en-US"/>
              <a:pPr/>
              <a:t>‹#›</a:t>
            </a:fld>
            <a:endParaRPr lang="en-US"/>
          </a:p>
        </p:txBody>
      </p:sp>
    </p:spTree>
    <p:extLst>
      <p:ext uri="{BB962C8B-B14F-4D97-AF65-F5344CB8AC3E}">
        <p14:creationId xmlns:p14="http://schemas.microsoft.com/office/powerpoint/2010/main" val="401801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B8A2710-E953-4ED1-B4D9-779E576D81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wmf"/></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upload.wikimedia.org/wikipedia/commons/c/c0/Mid-ocean_ridge_topography.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w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1BE149-C421-786C-DECC-376E5F15E2E5}"/>
              </a:ext>
            </a:extLst>
          </p:cNvPr>
          <p:cNvSpPr txBox="1"/>
          <p:nvPr/>
        </p:nvSpPr>
        <p:spPr>
          <a:xfrm>
            <a:off x="1056839" y="2865476"/>
            <a:ext cx="4744321" cy="2215991"/>
          </a:xfrm>
          <a:prstGeom prst="rect">
            <a:avLst/>
          </a:prstGeom>
          <a:noFill/>
        </p:spPr>
        <p:txBody>
          <a:bodyPr wrap="square" rtlCol="0">
            <a:spAutoFit/>
          </a:bodyPr>
          <a:lstStyle/>
          <a:p>
            <a:r>
              <a:rPr lang="en-US" b="0" i="0" dirty="0">
                <a:solidFill>
                  <a:srgbClr val="D20000"/>
                </a:solidFill>
                <a:effectLst/>
                <a:latin typeface="Helvetica" pitchFamily="2" charset="0"/>
              </a:rPr>
              <a:t>“Education is one of the great joys and solaces of life. It gives us a framework for understanding the world around us and a way to reach across time and space to touch the thoughts and feelings of others.“</a:t>
            </a:r>
          </a:p>
          <a:p>
            <a:endParaRPr lang="en-US" dirty="0">
              <a:solidFill>
                <a:srgbClr val="D20000"/>
              </a:solidFill>
              <a:latin typeface="Helvetica" pitchFamily="2" charset="0"/>
            </a:endParaRPr>
          </a:p>
          <a:p>
            <a:pPr algn="r"/>
            <a:r>
              <a:rPr lang="en-US" sz="1050" dirty="0">
                <a:solidFill>
                  <a:srgbClr val="D20000"/>
                </a:solidFill>
                <a:effectLst/>
                <a:latin typeface="Helvetica" pitchFamily="2" charset="0"/>
              </a:rPr>
              <a:t>Kent </a:t>
            </a:r>
            <a:r>
              <a:rPr lang="en-US" sz="1050" dirty="0" err="1">
                <a:solidFill>
                  <a:srgbClr val="D20000"/>
                </a:solidFill>
                <a:effectLst/>
                <a:latin typeface="Helvetica" pitchFamily="2" charset="0"/>
              </a:rPr>
              <a:t>Nerburn</a:t>
            </a:r>
            <a:r>
              <a:rPr lang="en-US" sz="1050" dirty="0">
                <a:solidFill>
                  <a:srgbClr val="D20000"/>
                </a:solidFill>
                <a:effectLst/>
                <a:latin typeface="Helvetica" pitchFamily="2" charset="0"/>
              </a:rPr>
              <a:t> Simple Truths 1996</a:t>
            </a:r>
          </a:p>
          <a:p>
            <a:endParaRPr lang="en-US" dirty="0"/>
          </a:p>
        </p:txBody>
      </p:sp>
    </p:spTree>
    <p:extLst>
      <p:ext uri="{BB962C8B-B14F-4D97-AF65-F5344CB8AC3E}">
        <p14:creationId xmlns:p14="http://schemas.microsoft.com/office/powerpoint/2010/main" val="30919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4DA7C-E883-C934-9046-158ED6DA76CD}"/>
              </a:ext>
            </a:extLst>
          </p:cNvPr>
          <p:cNvPicPr>
            <a:picLocks noChangeAspect="1"/>
          </p:cNvPicPr>
          <p:nvPr/>
        </p:nvPicPr>
        <p:blipFill>
          <a:blip r:embed="rId3"/>
          <a:stretch>
            <a:fillRect/>
          </a:stretch>
        </p:blipFill>
        <p:spPr>
          <a:xfrm>
            <a:off x="0" y="2896047"/>
            <a:ext cx="6858000" cy="3351906"/>
          </a:xfrm>
          <a:prstGeom prst="rect">
            <a:avLst/>
          </a:prstGeom>
        </p:spPr>
      </p:pic>
    </p:spTree>
    <p:extLst>
      <p:ext uri="{BB962C8B-B14F-4D97-AF65-F5344CB8AC3E}">
        <p14:creationId xmlns:p14="http://schemas.microsoft.com/office/powerpoint/2010/main" val="394899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105400"/>
            <a:ext cx="4419600" cy="357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8" name="Rectangle 4"/>
          <p:cNvSpPr>
            <a:spLocks noChangeArrowheads="1"/>
          </p:cNvSpPr>
          <p:nvPr/>
        </p:nvSpPr>
        <p:spPr bwMode="auto">
          <a:xfrm>
            <a:off x="0" y="1295400"/>
            <a:ext cx="6858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2800" b="1"/>
              <a:t>Our Capacity to Change the Earth Means We Must Manage it Wisely</a:t>
            </a:r>
          </a:p>
        </p:txBody>
      </p:sp>
      <p:sp>
        <p:nvSpPr>
          <p:cNvPr id="6149" name="Text Box 5"/>
          <p:cNvSpPr txBox="1">
            <a:spLocks noChangeArrowheads="1"/>
          </p:cNvSpPr>
          <p:nvPr/>
        </p:nvSpPr>
        <p:spPr bwMode="auto">
          <a:xfrm>
            <a:off x="5257800" y="2514600"/>
            <a:ext cx="1230313" cy="703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a:t>Paraphrased from </a:t>
            </a:r>
          </a:p>
          <a:p>
            <a:r>
              <a:rPr lang="en-US" sz="1000"/>
              <a:t>Peter Vitousek</a:t>
            </a:r>
          </a:p>
          <a:p>
            <a:r>
              <a:rPr lang="en-US" sz="1000"/>
              <a:t>Time Magazine</a:t>
            </a:r>
          </a:p>
          <a:p>
            <a:r>
              <a:rPr lang="en-US" sz="1000"/>
              <a:t>August 20, 2001</a:t>
            </a:r>
          </a:p>
        </p:txBody>
      </p:sp>
      <p:sp>
        <p:nvSpPr>
          <p:cNvPr id="6150" name="Text Box 6"/>
          <p:cNvSpPr txBox="1">
            <a:spLocks noChangeArrowheads="1"/>
          </p:cNvSpPr>
          <p:nvPr/>
        </p:nvSpPr>
        <p:spPr bwMode="auto">
          <a:xfrm>
            <a:off x="1752600" y="4495800"/>
            <a:ext cx="3498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Two Main Themes of the Course</a:t>
            </a:r>
          </a:p>
        </p:txBody>
      </p:sp>
      <p:sp>
        <p:nvSpPr>
          <p:cNvPr id="2" name="TextBox 1"/>
          <p:cNvSpPr txBox="1"/>
          <p:nvPr/>
        </p:nvSpPr>
        <p:spPr>
          <a:xfrm>
            <a:off x="3310580" y="8197884"/>
            <a:ext cx="1378904" cy="261610"/>
          </a:xfrm>
          <a:prstGeom prst="rect">
            <a:avLst/>
          </a:prstGeom>
          <a:noFill/>
        </p:spPr>
        <p:txBody>
          <a:bodyPr wrap="none" rtlCol="0">
            <a:spAutoFit/>
          </a:bodyPr>
          <a:lstStyle/>
          <a:p>
            <a:r>
              <a:rPr lang="en-US" sz="1100" i="1" dirty="0">
                <a:latin typeface="Times New Roman" pitchFamily="18" charset="0"/>
                <a:cs typeface="Times New Roman" pitchFamily="18" charset="0"/>
              </a:rPr>
              <a:t>“The </a:t>
            </a:r>
            <a:r>
              <a:rPr lang="en-US" sz="1100" i="1" dirty="0" err="1">
                <a:latin typeface="Times New Roman" pitchFamily="18" charset="0"/>
                <a:cs typeface="Times New Roman" pitchFamily="18" charset="0"/>
              </a:rPr>
              <a:t>Anthropocene</a:t>
            </a:r>
            <a:r>
              <a:rPr lang="en-US" sz="1100" i="1"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B1255B87-0619-CF4E-AF81-31C9211EEA97}"/>
              </a:ext>
            </a:extLst>
          </p:cNvPr>
          <p:cNvSpPr txBox="1"/>
          <p:nvPr/>
        </p:nvSpPr>
        <p:spPr>
          <a:xfrm>
            <a:off x="3387013" y="6116217"/>
            <a:ext cx="1042273" cy="184666"/>
          </a:xfrm>
          <a:prstGeom prst="rect">
            <a:avLst/>
          </a:prstGeom>
          <a:noFill/>
        </p:spPr>
        <p:txBody>
          <a:bodyPr wrap="none" rtlCol="0">
            <a:spAutoFit/>
          </a:bodyPr>
          <a:lstStyle/>
          <a:p>
            <a:r>
              <a:rPr lang="en-US" sz="600" dirty="0"/>
              <a:t>99.99% of Earth’s history</a:t>
            </a:r>
          </a:p>
        </p:txBody>
      </p:sp>
      <p:sp>
        <p:nvSpPr>
          <p:cNvPr id="4" name="TextBox 3">
            <a:extLst>
              <a:ext uri="{FF2B5EF4-FFF2-40B4-BE49-F238E27FC236}">
                <a16:creationId xmlns:a16="http://schemas.microsoft.com/office/drawing/2014/main" id="{DDCA03DF-8F6A-3C47-A062-BCAE8EB924A3}"/>
              </a:ext>
            </a:extLst>
          </p:cNvPr>
          <p:cNvSpPr txBox="1"/>
          <p:nvPr/>
        </p:nvSpPr>
        <p:spPr>
          <a:xfrm>
            <a:off x="776022" y="3405270"/>
            <a:ext cx="5452005" cy="307777"/>
          </a:xfrm>
          <a:prstGeom prst="rect">
            <a:avLst/>
          </a:prstGeom>
          <a:noFill/>
        </p:spPr>
        <p:txBody>
          <a:bodyPr wrap="none" rtlCol="0">
            <a:spAutoFit/>
          </a:bodyPr>
          <a:lstStyle/>
          <a:p>
            <a:r>
              <a:rPr lang="en-US" sz="1400" dirty="0">
                <a:solidFill>
                  <a:srgbClr val="FFC000"/>
                </a:solidFill>
              </a:rPr>
              <a:t>We won’t know what to do, if we don’t understand what’s going 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2184DCA-1941-D84E-AF11-9BCA4E504F3C}"/>
              </a:ext>
            </a:extLst>
          </p:cNvPr>
          <p:cNvSpPr txBox="1">
            <a:spLocks noChangeArrowheads="1"/>
          </p:cNvSpPr>
          <p:nvPr/>
        </p:nvSpPr>
        <p:spPr bwMode="auto">
          <a:xfrm>
            <a:off x="2059940" y="1594053"/>
            <a:ext cx="25495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Mean density of Earth  ~ 5.5 g/cm3</a:t>
            </a:r>
          </a:p>
        </p:txBody>
      </p:sp>
      <p:pic>
        <p:nvPicPr>
          <p:cNvPr id="5" name="Picture 10" descr="FG07_13a-c">
            <a:extLst>
              <a:ext uri="{FF2B5EF4-FFF2-40B4-BE49-F238E27FC236}">
                <a16:creationId xmlns:a16="http://schemas.microsoft.com/office/drawing/2014/main" id="{BED296A1-DE92-7C4A-934C-A3CB5DE1E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00"/>
          <a:stretch>
            <a:fillRect/>
          </a:stretch>
        </p:blipFill>
        <p:spPr bwMode="auto">
          <a:xfrm>
            <a:off x="1463040" y="2018584"/>
            <a:ext cx="3509963"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a:extLst>
              <a:ext uri="{FF2B5EF4-FFF2-40B4-BE49-F238E27FC236}">
                <a16:creationId xmlns:a16="http://schemas.microsoft.com/office/drawing/2014/main" id="{A452879E-101F-A747-9611-6C59F90DAF12}"/>
              </a:ext>
            </a:extLst>
          </p:cNvPr>
          <p:cNvSpPr txBox="1">
            <a:spLocks noChangeArrowheads="1"/>
          </p:cNvSpPr>
          <p:nvPr/>
        </p:nvSpPr>
        <p:spPr bwMode="auto">
          <a:xfrm>
            <a:off x="2152015" y="8145666"/>
            <a:ext cx="1524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Kump et al. 2004</a:t>
            </a:r>
          </a:p>
        </p:txBody>
      </p:sp>
      <p:sp>
        <p:nvSpPr>
          <p:cNvPr id="7" name="TextBox 6">
            <a:extLst>
              <a:ext uri="{FF2B5EF4-FFF2-40B4-BE49-F238E27FC236}">
                <a16:creationId xmlns:a16="http://schemas.microsoft.com/office/drawing/2014/main" id="{FE7096FB-0704-D441-AE53-B05EDF5DE357}"/>
              </a:ext>
            </a:extLst>
          </p:cNvPr>
          <p:cNvSpPr txBox="1"/>
          <p:nvPr/>
        </p:nvSpPr>
        <p:spPr>
          <a:xfrm>
            <a:off x="3057525" y="4927600"/>
            <a:ext cx="508473" cy="184666"/>
          </a:xfrm>
          <a:prstGeom prst="rect">
            <a:avLst/>
          </a:prstGeom>
          <a:noFill/>
        </p:spPr>
        <p:txBody>
          <a:bodyPr wrap="none" rtlCol="0">
            <a:spAutoFit/>
          </a:bodyPr>
          <a:lstStyle/>
          <a:p>
            <a:r>
              <a:rPr lang="en-US" sz="600" dirty="0"/>
              <a:t>4.4 g/cm</a:t>
            </a:r>
            <a:r>
              <a:rPr lang="en-US" sz="600" baseline="30000" dirty="0"/>
              <a:t>3</a:t>
            </a:r>
          </a:p>
        </p:txBody>
      </p:sp>
    </p:spTree>
    <p:extLst>
      <p:ext uri="{BB962C8B-B14F-4D97-AF65-F5344CB8AC3E}">
        <p14:creationId xmlns:p14="http://schemas.microsoft.com/office/powerpoint/2010/main" val="193269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163763"/>
            <a:ext cx="4921250" cy="307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5341938" y="6813550"/>
            <a:ext cx="865187" cy="24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b="1">
                <a:latin typeface="Times New Roman" pitchFamily="18" charset="0"/>
              </a:rPr>
              <a:t>Ahrens 1994</a:t>
            </a:r>
          </a:p>
        </p:txBody>
      </p:sp>
      <p:sp>
        <p:nvSpPr>
          <p:cNvPr id="8196" name="Text Box 4"/>
          <p:cNvSpPr txBox="1">
            <a:spLocks noChangeArrowheads="1"/>
          </p:cNvSpPr>
          <p:nvPr/>
        </p:nvSpPr>
        <p:spPr bwMode="auto">
          <a:xfrm>
            <a:off x="1485900" y="1300163"/>
            <a:ext cx="1498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b="1">
                <a:latin typeface="Times New Roman" pitchFamily="18" charset="0"/>
              </a:rPr>
              <a:t>Accretion</a:t>
            </a:r>
          </a:p>
          <a:p>
            <a:pPr algn="ctr"/>
            <a:r>
              <a:rPr lang="en-US" b="1">
                <a:latin typeface="Times New Roman" pitchFamily="18" charset="0"/>
              </a:rPr>
              <a:t>4.6-4.5 BYBP</a:t>
            </a:r>
          </a:p>
        </p:txBody>
      </p:sp>
      <p:sp>
        <p:nvSpPr>
          <p:cNvPr id="8197" name="Text Box 5"/>
          <p:cNvSpPr txBox="1">
            <a:spLocks noChangeArrowheads="1"/>
          </p:cNvSpPr>
          <p:nvPr/>
        </p:nvSpPr>
        <p:spPr bwMode="auto">
          <a:xfrm>
            <a:off x="3906838" y="1300163"/>
            <a:ext cx="16065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b="1">
                <a:latin typeface="Times New Roman" pitchFamily="18" charset="0"/>
              </a:rPr>
              <a:t>Bombardment</a:t>
            </a:r>
          </a:p>
          <a:p>
            <a:pPr algn="ctr"/>
            <a:r>
              <a:rPr lang="en-US" b="1">
                <a:latin typeface="Times New Roman" pitchFamily="18" charset="0"/>
              </a:rPr>
              <a:t>4.5-3.8 BYBP</a:t>
            </a:r>
          </a:p>
        </p:txBody>
      </p:sp>
      <p:sp>
        <p:nvSpPr>
          <p:cNvPr id="8198" name="Text Box 6"/>
          <p:cNvSpPr txBox="1">
            <a:spLocks noChangeArrowheads="1"/>
          </p:cNvSpPr>
          <p:nvPr/>
        </p:nvSpPr>
        <p:spPr bwMode="auto">
          <a:xfrm>
            <a:off x="930275" y="5440363"/>
            <a:ext cx="2719388"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1200">
                <a:latin typeface="Times New Roman" pitchFamily="18" charset="0"/>
              </a:rPr>
              <a:t>Dust -&gt; Planetesimals</a:t>
            </a:r>
          </a:p>
          <a:p>
            <a:r>
              <a:rPr lang="en-US" sz="1200">
                <a:latin typeface="Times New Roman" pitchFamily="18" charset="0"/>
              </a:rPr>
              <a:t>Planetesimals -&gt; Planetary Embryos </a:t>
            </a:r>
          </a:p>
          <a:p>
            <a:r>
              <a:rPr lang="en-US" sz="1000">
                <a:latin typeface="Times New Roman" pitchFamily="18" charset="0"/>
              </a:rPr>
              <a:t>(~ 1-10 % Mass of Earth)</a:t>
            </a:r>
          </a:p>
        </p:txBody>
      </p:sp>
      <p:sp>
        <p:nvSpPr>
          <p:cNvPr id="8199" name="Text Box 7"/>
          <p:cNvSpPr txBox="1">
            <a:spLocks noChangeArrowheads="1"/>
          </p:cNvSpPr>
          <p:nvPr/>
        </p:nvSpPr>
        <p:spPr bwMode="auto">
          <a:xfrm>
            <a:off x="3833813" y="5440363"/>
            <a:ext cx="2005012" cy="27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latin typeface="Times New Roman" pitchFamily="18" charset="0"/>
              </a:rPr>
              <a:t>Planetary Embryos -&gt; Planets</a:t>
            </a:r>
          </a:p>
        </p:txBody>
      </p:sp>
      <p:sp>
        <p:nvSpPr>
          <p:cNvPr id="8201" name="Text Box 9"/>
          <p:cNvSpPr txBox="1">
            <a:spLocks noChangeArrowheads="1"/>
          </p:cNvSpPr>
          <p:nvPr/>
        </p:nvSpPr>
        <p:spPr bwMode="auto">
          <a:xfrm>
            <a:off x="1633538" y="573088"/>
            <a:ext cx="38544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Standard Model of Planet Formation</a:t>
            </a:r>
          </a:p>
        </p:txBody>
      </p:sp>
      <p:sp>
        <p:nvSpPr>
          <p:cNvPr id="8202" name="Text Box 10"/>
          <p:cNvSpPr txBox="1">
            <a:spLocks noChangeArrowheads="1"/>
          </p:cNvSpPr>
          <p:nvPr/>
        </p:nvSpPr>
        <p:spPr bwMode="auto">
          <a:xfrm>
            <a:off x="101600" y="1866900"/>
            <a:ext cx="13858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Protoplanetary </a:t>
            </a:r>
          </a:p>
          <a:p>
            <a:r>
              <a:rPr lang="en-US" sz="1400"/>
              <a:t>Disk</a:t>
            </a:r>
          </a:p>
        </p:txBody>
      </p:sp>
      <p:sp>
        <p:nvSpPr>
          <p:cNvPr id="8203" name="Line 11"/>
          <p:cNvSpPr>
            <a:spLocks noChangeShapeType="1"/>
          </p:cNvSpPr>
          <p:nvPr/>
        </p:nvSpPr>
        <p:spPr bwMode="auto">
          <a:xfrm>
            <a:off x="735013" y="2247900"/>
            <a:ext cx="796925" cy="319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04" name="Text Box 12"/>
          <p:cNvSpPr txBox="1">
            <a:spLocks noChangeArrowheads="1"/>
          </p:cNvSpPr>
          <p:nvPr/>
        </p:nvSpPr>
        <p:spPr bwMode="auto">
          <a:xfrm>
            <a:off x="201613" y="2754313"/>
            <a:ext cx="9032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Protostar</a:t>
            </a:r>
          </a:p>
        </p:txBody>
      </p:sp>
      <p:sp>
        <p:nvSpPr>
          <p:cNvPr id="8205" name="Line 13"/>
          <p:cNvSpPr>
            <a:spLocks noChangeShapeType="1"/>
          </p:cNvSpPr>
          <p:nvPr/>
        </p:nvSpPr>
        <p:spPr bwMode="auto">
          <a:xfrm flipV="1">
            <a:off x="1192213" y="2547938"/>
            <a:ext cx="110490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13" name="Text Box 21"/>
          <p:cNvSpPr txBox="1">
            <a:spLocks noChangeArrowheads="1"/>
          </p:cNvSpPr>
          <p:nvPr/>
        </p:nvSpPr>
        <p:spPr bwMode="auto">
          <a:xfrm>
            <a:off x="0" y="4322763"/>
            <a:ext cx="12890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Planetesimals</a:t>
            </a:r>
          </a:p>
        </p:txBody>
      </p:sp>
      <p:sp>
        <p:nvSpPr>
          <p:cNvPr id="8214" name="Line 22"/>
          <p:cNvSpPr>
            <a:spLocks noChangeShapeType="1"/>
          </p:cNvSpPr>
          <p:nvPr/>
        </p:nvSpPr>
        <p:spPr bwMode="auto">
          <a:xfrm flipV="1">
            <a:off x="798513" y="4081463"/>
            <a:ext cx="360362"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17" name="Text Box 25"/>
          <p:cNvSpPr txBox="1">
            <a:spLocks noChangeArrowheads="1"/>
          </p:cNvSpPr>
          <p:nvPr/>
        </p:nvSpPr>
        <p:spPr bwMode="auto">
          <a:xfrm>
            <a:off x="5824538" y="1992313"/>
            <a:ext cx="982662" cy="515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Planetary </a:t>
            </a:r>
          </a:p>
          <a:p>
            <a:r>
              <a:rPr lang="en-US" sz="1400"/>
              <a:t>Embryo</a:t>
            </a:r>
          </a:p>
        </p:txBody>
      </p:sp>
      <p:sp>
        <p:nvSpPr>
          <p:cNvPr id="8218" name="Line 26"/>
          <p:cNvSpPr>
            <a:spLocks noChangeShapeType="1"/>
          </p:cNvSpPr>
          <p:nvPr/>
        </p:nvSpPr>
        <p:spPr bwMode="auto">
          <a:xfrm flipH="1">
            <a:off x="5132388" y="2259013"/>
            <a:ext cx="747712" cy="24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19" name="Text Box 27"/>
          <p:cNvSpPr txBox="1">
            <a:spLocks noChangeArrowheads="1"/>
          </p:cNvSpPr>
          <p:nvPr/>
        </p:nvSpPr>
        <p:spPr bwMode="auto">
          <a:xfrm>
            <a:off x="6107113" y="4633913"/>
            <a:ext cx="7762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Planets</a:t>
            </a:r>
          </a:p>
        </p:txBody>
      </p:sp>
      <p:sp>
        <p:nvSpPr>
          <p:cNvPr id="8220" name="Line 28"/>
          <p:cNvSpPr>
            <a:spLocks noChangeShapeType="1"/>
          </p:cNvSpPr>
          <p:nvPr/>
        </p:nvSpPr>
        <p:spPr bwMode="auto">
          <a:xfrm flipH="1" flipV="1">
            <a:off x="5054600" y="4710113"/>
            <a:ext cx="1038225" cy="5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68E69-D983-424A-BBB1-40B50F9EF85C}"/>
              </a:ext>
            </a:extLst>
          </p:cNvPr>
          <p:cNvSpPr txBox="1"/>
          <p:nvPr/>
        </p:nvSpPr>
        <p:spPr>
          <a:xfrm>
            <a:off x="1457697" y="423808"/>
            <a:ext cx="347851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Brief History of our Solar System</a:t>
            </a:r>
          </a:p>
        </p:txBody>
      </p:sp>
      <p:sp>
        <p:nvSpPr>
          <p:cNvPr id="4" name="TextBox 3">
            <a:extLst>
              <a:ext uri="{FF2B5EF4-FFF2-40B4-BE49-F238E27FC236}">
                <a16:creationId xmlns:a16="http://schemas.microsoft.com/office/drawing/2014/main" id="{1E19A386-5224-434B-94FF-CCE46205CDD6}"/>
              </a:ext>
            </a:extLst>
          </p:cNvPr>
          <p:cNvSpPr txBox="1"/>
          <p:nvPr/>
        </p:nvSpPr>
        <p:spPr>
          <a:xfrm>
            <a:off x="385144" y="1092532"/>
            <a:ext cx="6075033" cy="784830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Supernova – stellar explosion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Pre-solar Nebular – slowly spinning cloud of gas &amp; micron-sized condensates</a:t>
            </a:r>
          </a:p>
          <a:p>
            <a:r>
              <a:rPr lang="en-US" sz="1400" dirty="0">
                <a:latin typeface="Times New Roman" panose="02020603050405020304" pitchFamily="18" charset="0"/>
                <a:cs typeface="Times New Roman" panose="02020603050405020304" pitchFamily="18" charset="0"/>
              </a:rPr>
              <a:t>	            (i.e., star dust)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Encounter velocities ca. miles/</a:t>
            </a:r>
            <a:r>
              <a:rPr lang="en-US" sz="1400" dirty="0" err="1">
                <a:latin typeface="Times New Roman" panose="02020603050405020304" pitchFamily="18" charset="0"/>
                <a:cs typeface="Times New Roman" panose="02020603050405020304" pitchFamily="18" charset="0"/>
              </a:rPr>
              <a:t>hr</a:t>
            </a:r>
            <a:r>
              <a:rPr lang="en-US" sz="1400" dirty="0">
                <a:latin typeface="Times New Roman" panose="02020603050405020304" pitchFamily="18" charset="0"/>
                <a:cs typeface="Times New Roman" panose="02020603050405020304" pitchFamily="18" charset="0"/>
              </a:rPr>
              <a:t> to thousands of miles/</a:t>
            </a:r>
            <a:r>
              <a:rPr lang="en-US" sz="1400" dirty="0" err="1">
                <a:latin typeface="Times New Roman" panose="02020603050405020304" pitchFamily="18" charset="0"/>
                <a:cs typeface="Times New Roman" panose="02020603050405020304" pitchFamily="18" charset="0"/>
              </a:rPr>
              <a:t>hr</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Dust =&gt; Particles =&gt; Gravels =&gt; Small Balls =&gt; Big Balls =&gt; Planetesimals</a:t>
            </a:r>
          </a:p>
          <a:p>
            <a:endParaRPr lang="en-US" sz="1200" b="1"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Non-gravitational cohesion (i.e., sticking) &amp; gravitational instabilities form </a:t>
            </a:r>
          </a:p>
          <a:p>
            <a:r>
              <a:rPr lang="en-US" sz="1400" b="1" dirty="0">
                <a:latin typeface="Times New Roman" panose="02020603050405020304" pitchFamily="18" charset="0"/>
                <a:cs typeface="Times New Roman" panose="02020603050405020304" pitchFamily="18" charset="0"/>
              </a:rPr>
              <a:t>planetesimals</a:t>
            </a:r>
            <a:r>
              <a:rPr lang="en-US" sz="1400" dirty="0">
                <a:latin typeface="Times New Roman" panose="02020603050405020304" pitchFamily="18" charset="0"/>
                <a:cs typeface="Times New Roman" panose="02020603050405020304" pitchFamily="18" charset="0"/>
              </a:rPr>
              <a:t> (rocky bodies 1-10 km in diameter)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planetesimals had similar composition, then planets formed by </a:t>
            </a:r>
          </a:p>
          <a:p>
            <a:r>
              <a:rPr lang="en-US" sz="1400" b="1" dirty="0">
                <a:latin typeface="Times New Roman" panose="02020603050405020304" pitchFamily="18" charset="0"/>
                <a:cs typeface="Times New Roman" panose="02020603050405020304" pitchFamily="18" charset="0"/>
              </a:rPr>
              <a:t>homogeneous accretion</a:t>
            </a:r>
            <a:r>
              <a:rPr lang="en-US" sz="1400" dirty="0">
                <a:latin typeface="Times New Roman" panose="02020603050405020304" pitchFamily="18" charset="0"/>
                <a:cs typeface="Times New Roman" panose="02020603050405020304" pitchFamily="18" charset="0"/>
              </a:rPr>
              <a:t>.  If composition differed, then planet formed by</a:t>
            </a:r>
          </a:p>
          <a:p>
            <a:r>
              <a:rPr lang="en-US" sz="1400" b="1" dirty="0">
                <a:latin typeface="Times New Roman" panose="02020603050405020304" pitchFamily="18" charset="0"/>
                <a:cs typeface="Times New Roman" panose="02020603050405020304" pitchFamily="18" charset="0"/>
              </a:rPr>
              <a:t>heterogeneous accretion</a:t>
            </a:r>
            <a:r>
              <a:rPr lang="en-US" sz="1400" dirty="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computer models, when diameter &gt; ca. 1 km, then increased gravitational</a:t>
            </a:r>
          </a:p>
          <a:p>
            <a:r>
              <a:rPr lang="en-US" sz="1400" dirty="0">
                <a:latin typeface="Times New Roman" panose="02020603050405020304" pitchFamily="18" charset="0"/>
                <a:cs typeface="Times New Roman" panose="02020603050405020304" pitchFamily="18" charset="0"/>
              </a:rPr>
              <a:t>attraction results in collisions of planetesimals.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With the largest planetesimals growing the fastest.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Planetesimals swept up within zones defining present-day orbits and </a:t>
            </a:r>
          </a:p>
          <a:p>
            <a:r>
              <a:rPr lang="en-US" sz="1400" dirty="0">
                <a:latin typeface="Times New Roman" panose="02020603050405020304" pitchFamily="18" charset="0"/>
                <a:cs typeface="Times New Roman" panose="02020603050405020304" pitchFamily="18" charset="0"/>
              </a:rPr>
              <a:t>continues accretion leads to moon-sized bodies (radius ~ 1,700 km) called</a:t>
            </a:r>
          </a:p>
          <a:p>
            <a:r>
              <a:rPr lang="en-US" sz="1400" b="1" dirty="0">
                <a:latin typeface="Times New Roman" panose="02020603050405020304" pitchFamily="18" charset="0"/>
                <a:cs typeface="Times New Roman" panose="02020603050405020304" pitchFamily="18" charset="0"/>
              </a:rPr>
              <a:t>planetary embryos</a:t>
            </a:r>
            <a:r>
              <a:rPr lang="en-US" sz="1400" dirty="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Once lunar size, gravitational attractions result in inter-orbital collisions</a:t>
            </a:r>
          </a:p>
          <a:p>
            <a:r>
              <a:rPr lang="en-US" sz="1400" dirty="0">
                <a:latin typeface="Times New Roman" panose="02020603050405020304" pitchFamily="18" charset="0"/>
                <a:cs typeface="Times New Roman" panose="02020603050405020304" pitchFamily="18" charset="0"/>
              </a:rPr>
              <a:t>(crossing orbits)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As Earth grew it probably experienced impacts from: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Hundreds of bodies with a radius of 10 km</a:t>
            </a:r>
          </a:p>
          <a:p>
            <a:r>
              <a:rPr lang="en-US" sz="1400" dirty="0">
                <a:latin typeface="Times New Roman" panose="02020603050405020304" pitchFamily="18" charset="0"/>
                <a:cs typeface="Times New Roman" panose="02020603050405020304" pitchFamily="18" charset="0"/>
              </a:rPr>
              <a:t>	Tens of bodies with a radius of 100 km</a:t>
            </a:r>
          </a:p>
          <a:p>
            <a:r>
              <a:rPr lang="en-US" sz="1400" dirty="0">
                <a:latin typeface="Times New Roman" panose="02020603050405020304" pitchFamily="18" charset="0"/>
                <a:cs typeface="Times New Roman" panose="02020603050405020304" pitchFamily="18" charset="0"/>
              </a:rPr>
              <a:t>	Several bodies  with radius of 1,000 km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For perspective: The K-T (Cretaceous-Tertiary) impact had radius of ~ 5 km</a:t>
            </a:r>
          </a:p>
          <a:p>
            <a:r>
              <a:rPr lang="en-US" sz="1400" dirty="0">
                <a:latin typeface="Times New Roman" panose="02020603050405020304" pitchFamily="18" charset="0"/>
                <a:cs typeface="Times New Roman" panose="02020603050405020304" pitchFamily="18" charset="0"/>
              </a:rPr>
              <a:t>(Earth’s radius is ~ 6,000 km) =&gt; extinction of ~75% of all species</a:t>
            </a:r>
          </a:p>
        </p:txBody>
      </p:sp>
      <p:pic>
        <p:nvPicPr>
          <p:cNvPr id="6" name="Picture 5">
            <a:extLst>
              <a:ext uri="{FF2B5EF4-FFF2-40B4-BE49-F238E27FC236}">
                <a16:creationId xmlns:a16="http://schemas.microsoft.com/office/drawing/2014/main" id="{254D060A-88FB-0149-82DD-D1E78CCAAA9B}"/>
              </a:ext>
            </a:extLst>
          </p:cNvPr>
          <p:cNvPicPr>
            <a:picLocks noChangeAspect="1"/>
          </p:cNvPicPr>
          <p:nvPr/>
        </p:nvPicPr>
        <p:blipFill rotWithShape="1">
          <a:blip r:embed="rId2">
            <a:extLst>
              <a:ext uri="{28A0092B-C50C-407E-A947-70E740481C1C}">
                <a14:useLocalDpi xmlns:a14="http://schemas.microsoft.com/office/drawing/2010/main" val="0"/>
              </a:ext>
            </a:extLst>
          </a:blip>
          <a:srcRect l="7832" t="4634" r="4360" b="10534"/>
          <a:stretch/>
        </p:blipFill>
        <p:spPr>
          <a:xfrm>
            <a:off x="5860772" y="1853184"/>
            <a:ext cx="976528" cy="1584960"/>
          </a:xfrm>
          <a:prstGeom prst="rect">
            <a:avLst/>
          </a:prstGeom>
        </p:spPr>
      </p:pic>
    </p:spTree>
    <p:extLst>
      <p:ext uri="{BB962C8B-B14F-4D97-AF65-F5344CB8AC3E}">
        <p14:creationId xmlns:p14="http://schemas.microsoft.com/office/powerpoint/2010/main" val="241809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57.png"/>
          <p:cNvPicPr>
            <a:picLocks noChangeAspect="1"/>
          </p:cNvPicPr>
          <p:nvPr/>
        </p:nvPicPr>
        <p:blipFill>
          <a:blip r:embed="rId2"/>
          <a:stretch>
            <a:fillRect/>
          </a:stretch>
        </p:blipFill>
        <p:spPr>
          <a:xfrm>
            <a:off x="184150" y="1536700"/>
            <a:ext cx="6445250" cy="5059363"/>
          </a:xfrm>
          <a:prstGeom prst="rect">
            <a:avLst/>
          </a:prstGeom>
          <a:ln w="12700">
            <a:miter lim="400000"/>
          </a:ln>
        </p:spPr>
      </p:pic>
      <p:sp>
        <p:nvSpPr>
          <p:cNvPr id="2" name="TextBox 1">
            <a:extLst>
              <a:ext uri="{FF2B5EF4-FFF2-40B4-BE49-F238E27FC236}">
                <a16:creationId xmlns:a16="http://schemas.microsoft.com/office/drawing/2014/main" id="{B73CF2F6-D74E-AB4E-94D9-1DA78C5765AF}"/>
              </a:ext>
            </a:extLst>
          </p:cNvPr>
          <p:cNvSpPr txBox="1"/>
          <p:nvPr/>
        </p:nvSpPr>
        <p:spPr>
          <a:xfrm>
            <a:off x="4686300" y="1054100"/>
            <a:ext cx="104130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Arial"/>
              </a:rPr>
              <a:t>~4,474 mph</a:t>
            </a:r>
          </a:p>
        </p:txBody>
      </p:sp>
      <p:cxnSp>
        <p:nvCxnSpPr>
          <p:cNvPr id="4" name="Straight Arrow Connector 3">
            <a:extLst>
              <a:ext uri="{FF2B5EF4-FFF2-40B4-BE49-F238E27FC236}">
                <a16:creationId xmlns:a16="http://schemas.microsoft.com/office/drawing/2014/main" id="{4FE12DDC-EF81-4F4A-9093-DC930C6164D7}"/>
              </a:ext>
            </a:extLst>
          </p:cNvPr>
          <p:cNvCxnSpPr>
            <a:cxnSpLocks/>
          </p:cNvCxnSpPr>
          <p:nvPr/>
        </p:nvCxnSpPr>
        <p:spPr>
          <a:xfrm flipH="1">
            <a:off x="4775201" y="1361875"/>
            <a:ext cx="177799" cy="327225"/>
          </a:xfrm>
          <a:prstGeom prst="straightConnector1">
            <a:avLst/>
          </a:prstGeom>
          <a:noFill/>
          <a:ln w="15875"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7" name="Picture 6">
            <a:extLst>
              <a:ext uri="{FF2B5EF4-FFF2-40B4-BE49-F238E27FC236}">
                <a16:creationId xmlns:a16="http://schemas.microsoft.com/office/drawing/2014/main" id="{C3CDE2A3-D691-C04A-91AA-8A9FF34F7FA3}"/>
              </a:ext>
            </a:extLst>
          </p:cNvPr>
          <p:cNvPicPr>
            <a:picLocks noChangeAspect="1"/>
          </p:cNvPicPr>
          <p:nvPr/>
        </p:nvPicPr>
        <p:blipFill rotWithShape="1">
          <a:blip r:embed="rId3">
            <a:extLst>
              <a:ext uri="{28A0092B-C50C-407E-A947-70E740481C1C}">
                <a14:useLocalDpi xmlns:a14="http://schemas.microsoft.com/office/drawing/2010/main" val="0"/>
              </a:ext>
            </a:extLst>
          </a:blip>
          <a:srcRect l="17600" t="17717" r="15800" b="18627"/>
          <a:stretch/>
        </p:blipFill>
        <p:spPr>
          <a:xfrm>
            <a:off x="5206954" y="3018083"/>
            <a:ext cx="1079500" cy="1048298"/>
          </a:xfrm>
          <a:prstGeom prst="rect">
            <a:avLst/>
          </a:prstGeom>
        </p:spPr>
      </p:pic>
    </p:spTree>
    <p:extLst>
      <p:ext uri="{BB962C8B-B14F-4D97-AF65-F5344CB8AC3E}">
        <p14:creationId xmlns:p14="http://schemas.microsoft.com/office/powerpoint/2010/main" val="248837111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73200" y="2768600"/>
            <a:ext cx="3898900" cy="3594100"/>
          </a:xfrm>
          <a:prstGeom prst="rect">
            <a:avLst/>
          </a:prstGeom>
        </p:spPr>
      </p:pic>
      <p:sp>
        <p:nvSpPr>
          <p:cNvPr id="5" name="TextBox 4"/>
          <p:cNvSpPr txBox="1"/>
          <p:nvPr/>
        </p:nvSpPr>
        <p:spPr>
          <a:xfrm>
            <a:off x="1219200" y="1435100"/>
            <a:ext cx="4514850" cy="923330"/>
          </a:xfrm>
          <a:prstGeom prst="rect">
            <a:avLst/>
          </a:prstGeom>
          <a:noFill/>
        </p:spPr>
        <p:txBody>
          <a:bodyPr wrap="square" rtlCol="0">
            <a:spAutoFit/>
          </a:bodyPr>
          <a:lstStyle/>
          <a:p>
            <a:pPr algn="ctr"/>
            <a:r>
              <a:rPr lang="en-US" dirty="0"/>
              <a:t>The Density Structure of the Lithosphere</a:t>
            </a:r>
          </a:p>
          <a:p>
            <a:pPr algn="ctr"/>
            <a:r>
              <a:rPr lang="en-US" dirty="0"/>
              <a:t>Appears to be Due to </a:t>
            </a:r>
          </a:p>
          <a:p>
            <a:pPr algn="ctr"/>
            <a:r>
              <a:rPr lang="en-US" dirty="0"/>
              <a:t>“Planetary Smelting”</a:t>
            </a:r>
          </a:p>
        </p:txBody>
      </p:sp>
    </p:spTree>
    <p:extLst>
      <p:ext uri="{BB962C8B-B14F-4D97-AF65-F5344CB8AC3E}">
        <p14:creationId xmlns:p14="http://schemas.microsoft.com/office/powerpoint/2010/main" val="172374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833564"/>
            <a:ext cx="5102128" cy="5078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221641" y="1028165"/>
            <a:ext cx="4937762" cy="400110"/>
          </a:xfrm>
          <a:prstGeom prst="rect">
            <a:avLst/>
          </a:prstGeom>
          <a:noFill/>
        </p:spPr>
        <p:txBody>
          <a:bodyPr wrap="none" rtlCol="0">
            <a:spAutoFit/>
          </a:bodyPr>
          <a:lstStyle/>
          <a:p>
            <a:r>
              <a:rPr lang="en-US" sz="2000" b="1" dirty="0">
                <a:latin typeface="Times New Roman" pitchFamily="18" charset="0"/>
                <a:cs typeface="Times New Roman" pitchFamily="18" charset="0"/>
              </a:rPr>
              <a:t>Beta </a:t>
            </a:r>
            <a:r>
              <a:rPr lang="en-US" sz="2000" b="1" dirty="0" err="1">
                <a:latin typeface="Times New Roman" pitchFamily="18" charset="0"/>
                <a:cs typeface="Times New Roman" pitchFamily="18" charset="0"/>
              </a:rPr>
              <a:t>Pictoris</a:t>
            </a:r>
            <a:r>
              <a:rPr lang="en-US" sz="2000" b="1" dirty="0">
                <a:latin typeface="Times New Roman" pitchFamily="18" charset="0"/>
                <a:cs typeface="Times New Roman" pitchFamily="18" charset="0"/>
              </a:rPr>
              <a:t> and its emerging solar system </a:t>
            </a:r>
          </a:p>
        </p:txBody>
      </p:sp>
      <p:sp>
        <p:nvSpPr>
          <p:cNvPr id="3" name="TextBox 2"/>
          <p:cNvSpPr txBox="1"/>
          <p:nvPr/>
        </p:nvSpPr>
        <p:spPr>
          <a:xfrm>
            <a:off x="1221641" y="7258011"/>
            <a:ext cx="5102128" cy="646331"/>
          </a:xfrm>
          <a:prstGeom prst="rect">
            <a:avLst/>
          </a:prstGeom>
          <a:noFill/>
        </p:spPr>
        <p:txBody>
          <a:bodyPr wrap="square" rtlCol="0">
            <a:spAutoFit/>
          </a:bodyPr>
          <a:lstStyle/>
          <a:p>
            <a:r>
              <a:rPr lang="en-US" dirty="0">
                <a:latin typeface="Times New Roman" pitchFamily="18" charset="0"/>
                <a:cs typeface="Times New Roman" pitchFamily="18" charset="0"/>
              </a:rPr>
              <a:t>The </a:t>
            </a:r>
            <a:r>
              <a:rPr lang="en-US" dirty="0" err="1">
                <a:latin typeface="Times New Roman" pitchFamily="18" charset="0"/>
                <a:cs typeface="Times New Roman" pitchFamily="18" charset="0"/>
              </a:rPr>
              <a:t>circumstellar</a:t>
            </a:r>
            <a:r>
              <a:rPr lang="en-US" dirty="0">
                <a:latin typeface="Times New Roman" pitchFamily="18" charset="0"/>
                <a:cs typeface="Times New Roman" pitchFamily="18" charset="0"/>
              </a:rPr>
              <a:t> disk shows (in false colors) the light reflected by dust around the young star</a:t>
            </a:r>
          </a:p>
        </p:txBody>
      </p:sp>
    </p:spTree>
    <p:extLst>
      <p:ext uri="{BB962C8B-B14F-4D97-AF65-F5344CB8AC3E}">
        <p14:creationId xmlns:p14="http://schemas.microsoft.com/office/powerpoint/2010/main" val="35854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96900" y="1111250"/>
            <a:ext cx="25495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Mean density of Earth  ~ 5.5 g/cm3</a:t>
            </a:r>
          </a:p>
        </p:txBody>
      </p:sp>
      <p:sp>
        <p:nvSpPr>
          <p:cNvPr id="7174" name="Text Box 6"/>
          <p:cNvSpPr txBox="1">
            <a:spLocks noChangeArrowheads="1"/>
          </p:cNvSpPr>
          <p:nvPr/>
        </p:nvSpPr>
        <p:spPr bwMode="auto">
          <a:xfrm>
            <a:off x="4827588" y="7626350"/>
            <a:ext cx="155416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dirty="0"/>
              <a:t>Schlesinger 1997</a:t>
            </a:r>
          </a:p>
        </p:txBody>
      </p:sp>
      <p:sp>
        <p:nvSpPr>
          <p:cNvPr id="7177" name="Text Box 9"/>
          <p:cNvSpPr txBox="1">
            <a:spLocks noChangeArrowheads="1"/>
          </p:cNvSpPr>
          <p:nvPr/>
        </p:nvSpPr>
        <p:spPr bwMode="auto">
          <a:xfrm>
            <a:off x="860425" y="6297613"/>
            <a:ext cx="1524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Kump et al. 2004</a:t>
            </a:r>
          </a:p>
        </p:txBody>
      </p:sp>
      <p:pic>
        <p:nvPicPr>
          <p:cNvPr id="7178" name="Picture 10" descr="FG07_13a-c"/>
          <p:cNvPicPr>
            <a:picLocks noChangeAspect="1" noChangeArrowheads="1"/>
          </p:cNvPicPr>
          <p:nvPr/>
        </p:nvPicPr>
        <p:blipFill>
          <a:blip r:embed="rId3">
            <a:extLst>
              <a:ext uri="{28A0092B-C50C-407E-A947-70E740481C1C}">
                <a14:useLocalDpi xmlns:a14="http://schemas.microsoft.com/office/drawing/2010/main" val="0"/>
              </a:ext>
            </a:extLst>
          </a:blip>
          <a:srcRect b="4800"/>
          <a:stretch>
            <a:fillRect/>
          </a:stretch>
        </p:blipFill>
        <p:spPr bwMode="auto">
          <a:xfrm>
            <a:off x="0" y="1535781"/>
            <a:ext cx="3509963"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9" name="Text Box 11"/>
          <p:cNvSpPr txBox="1">
            <a:spLocks noChangeArrowheads="1"/>
          </p:cNvSpPr>
          <p:nvPr/>
        </p:nvSpPr>
        <p:spPr bwMode="auto">
          <a:xfrm>
            <a:off x="688975" y="7662863"/>
            <a:ext cx="1524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Kump et al. 2004</a:t>
            </a:r>
          </a:p>
        </p:txBody>
      </p:sp>
      <p:pic>
        <p:nvPicPr>
          <p:cNvPr id="4" name="Picture 3">
            <a:extLst>
              <a:ext uri="{FF2B5EF4-FFF2-40B4-BE49-F238E27FC236}">
                <a16:creationId xmlns:a16="http://schemas.microsoft.com/office/drawing/2014/main" id="{137417AE-1BE6-3447-ABCF-66A512C45DC5}"/>
              </a:ext>
            </a:extLst>
          </p:cNvPr>
          <p:cNvPicPr>
            <a:picLocks noChangeAspect="1"/>
          </p:cNvPicPr>
          <p:nvPr/>
        </p:nvPicPr>
        <p:blipFill rotWithShape="1">
          <a:blip r:embed="rId4">
            <a:extLst>
              <a:ext uri="{28A0092B-C50C-407E-A947-70E740481C1C}">
                <a14:useLocalDpi xmlns:a14="http://schemas.microsoft.com/office/drawing/2010/main" val="0"/>
              </a:ext>
            </a:extLst>
          </a:blip>
          <a:srcRect t="1" b="664"/>
          <a:stretch/>
        </p:blipFill>
        <p:spPr>
          <a:xfrm>
            <a:off x="3124789" y="2987041"/>
            <a:ext cx="3662410" cy="4401312"/>
          </a:xfrm>
          <a:prstGeom prst="rect">
            <a:avLst/>
          </a:prstGeom>
        </p:spPr>
      </p:pic>
      <p:sp>
        <p:nvSpPr>
          <p:cNvPr id="5" name="TextBox 4">
            <a:extLst>
              <a:ext uri="{FF2B5EF4-FFF2-40B4-BE49-F238E27FC236}">
                <a16:creationId xmlns:a16="http://schemas.microsoft.com/office/drawing/2014/main" id="{64967AE7-23AE-2944-98FF-874E63470EE2}"/>
              </a:ext>
            </a:extLst>
          </p:cNvPr>
          <p:cNvSpPr txBox="1"/>
          <p:nvPr/>
        </p:nvSpPr>
        <p:spPr>
          <a:xfrm>
            <a:off x="3509963" y="2788984"/>
            <a:ext cx="886781" cy="246221"/>
          </a:xfrm>
          <a:prstGeom prst="rect">
            <a:avLst/>
          </a:prstGeom>
          <a:noFill/>
        </p:spPr>
        <p:txBody>
          <a:bodyPr wrap="none" rtlCol="0">
            <a:spAutoFit/>
          </a:bodyPr>
          <a:lstStyle/>
          <a:p>
            <a:r>
              <a:rPr lang="en-US" sz="1000" dirty="0"/>
              <a:t>Whole Earth</a:t>
            </a:r>
          </a:p>
        </p:txBody>
      </p:sp>
      <p:sp>
        <p:nvSpPr>
          <p:cNvPr id="12" name="TextBox 11">
            <a:extLst>
              <a:ext uri="{FF2B5EF4-FFF2-40B4-BE49-F238E27FC236}">
                <a16:creationId xmlns:a16="http://schemas.microsoft.com/office/drawing/2014/main" id="{FD5CF146-70B8-E745-809B-A8AF0ACA4CDB}"/>
              </a:ext>
            </a:extLst>
          </p:cNvPr>
          <p:cNvSpPr txBox="1"/>
          <p:nvPr/>
        </p:nvSpPr>
        <p:spPr>
          <a:xfrm>
            <a:off x="5148581" y="2788984"/>
            <a:ext cx="788999" cy="246221"/>
          </a:xfrm>
          <a:prstGeom prst="rect">
            <a:avLst/>
          </a:prstGeom>
          <a:noFill/>
        </p:spPr>
        <p:txBody>
          <a:bodyPr wrap="none" rtlCol="0">
            <a:spAutoFit/>
          </a:bodyPr>
          <a:lstStyle/>
          <a:p>
            <a:r>
              <a:rPr lang="en-US" sz="1000" dirty="0"/>
              <a:t>Crust Only</a:t>
            </a:r>
          </a:p>
        </p:txBody>
      </p:sp>
      <p:sp>
        <p:nvSpPr>
          <p:cNvPr id="10" name="TextBox 9">
            <a:extLst>
              <a:ext uri="{FF2B5EF4-FFF2-40B4-BE49-F238E27FC236}">
                <a16:creationId xmlns:a16="http://schemas.microsoft.com/office/drawing/2014/main" id="{8BD696C7-48F5-534B-A190-8CE28283BEAC}"/>
              </a:ext>
            </a:extLst>
          </p:cNvPr>
          <p:cNvSpPr txBox="1"/>
          <p:nvPr/>
        </p:nvSpPr>
        <p:spPr>
          <a:xfrm>
            <a:off x="1584325" y="4445000"/>
            <a:ext cx="508473" cy="184666"/>
          </a:xfrm>
          <a:prstGeom prst="rect">
            <a:avLst/>
          </a:prstGeom>
          <a:noFill/>
        </p:spPr>
        <p:txBody>
          <a:bodyPr wrap="none" rtlCol="0">
            <a:spAutoFit/>
          </a:bodyPr>
          <a:lstStyle/>
          <a:p>
            <a:r>
              <a:rPr lang="en-US" sz="600" dirty="0"/>
              <a:t>4.4 g/cm</a:t>
            </a:r>
            <a:r>
              <a:rPr lang="en-US" sz="600" baseline="30000" dirty="0"/>
              <a:t>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469900" y="738188"/>
            <a:ext cx="592455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400">
                <a:solidFill>
                  <a:schemeClr val="tx2"/>
                </a:solidFill>
              </a:rPr>
              <a:t>Core</a:t>
            </a:r>
          </a:p>
        </p:txBody>
      </p:sp>
      <p:sp>
        <p:nvSpPr>
          <p:cNvPr id="12293" name="Rectangle 5"/>
          <p:cNvSpPr>
            <a:spLocks noChangeArrowheads="1"/>
          </p:cNvSpPr>
          <p:nvPr/>
        </p:nvSpPr>
        <p:spPr bwMode="auto">
          <a:xfrm>
            <a:off x="238125" y="1985963"/>
            <a:ext cx="6400800" cy="452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spcBef>
                <a:spcPct val="20000"/>
              </a:spcBef>
              <a:buFontTx/>
              <a:buChar char="•"/>
            </a:pPr>
            <a:r>
              <a:rPr lang="en-US" sz="3200"/>
              <a:t> Composition</a:t>
            </a:r>
          </a:p>
          <a:p>
            <a:pPr lvl="1">
              <a:spcBef>
                <a:spcPct val="20000"/>
              </a:spcBef>
              <a:buFontTx/>
              <a:buChar char="–"/>
            </a:pPr>
            <a:r>
              <a:rPr lang="en-US" sz="2800"/>
              <a:t>Iron</a:t>
            </a:r>
          </a:p>
          <a:p>
            <a:pPr lvl="1">
              <a:spcBef>
                <a:spcPct val="20000"/>
              </a:spcBef>
              <a:buFontTx/>
              <a:buChar char="–"/>
            </a:pPr>
            <a:r>
              <a:rPr lang="en-US" sz="2800"/>
              <a:t>Nickel (~6 %)</a:t>
            </a:r>
          </a:p>
          <a:p>
            <a:pPr>
              <a:spcBef>
                <a:spcPct val="20000"/>
              </a:spcBef>
              <a:buFontTx/>
              <a:buChar char="•"/>
            </a:pPr>
            <a:r>
              <a:rPr lang="en-US" sz="3200"/>
              <a:t>Inner solid core</a:t>
            </a:r>
          </a:p>
          <a:p>
            <a:pPr>
              <a:spcBef>
                <a:spcPct val="20000"/>
              </a:spcBef>
              <a:buFontTx/>
              <a:buChar char="•"/>
            </a:pPr>
            <a:r>
              <a:rPr lang="en-US" sz="3200"/>
              <a:t>Outer liquid core</a:t>
            </a:r>
          </a:p>
          <a:p>
            <a:pPr lvl="1">
              <a:spcBef>
                <a:spcPct val="20000"/>
              </a:spcBef>
              <a:buFontTx/>
              <a:buChar char="–"/>
            </a:pPr>
            <a:r>
              <a:rPr lang="en-US" sz="2800"/>
              <a:t>Convective mixing</a:t>
            </a:r>
          </a:p>
          <a:p>
            <a:pPr>
              <a:spcBef>
                <a:spcPct val="20000"/>
              </a:spcBef>
            </a:pPr>
            <a:r>
              <a:rPr lang="en-US" sz="3200"/>
              <a:t> Convection in outer core creates   the Earth’s magnetic field</a:t>
            </a:r>
          </a:p>
          <a:p>
            <a:pPr>
              <a:spcBef>
                <a:spcPct val="20000"/>
              </a:spcBef>
              <a:buFontTx/>
              <a:buChar char="•"/>
            </a:pPr>
            <a:endParaRPr lang="en-US" sz="3200"/>
          </a:p>
          <a:p>
            <a:pPr>
              <a:spcBef>
                <a:spcPct val="20000"/>
              </a:spcBef>
              <a:buFontTx/>
              <a:buChar char="•"/>
            </a:pPr>
            <a:endParaRPr lang="en-US"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9EDE5-64B7-4D72-88E7-2BD76A3862D0}"/>
              </a:ext>
            </a:extLst>
          </p:cNvPr>
          <p:cNvPicPr>
            <a:picLocks noChangeAspect="1"/>
          </p:cNvPicPr>
          <p:nvPr/>
        </p:nvPicPr>
        <p:blipFill>
          <a:blip r:embed="rId2"/>
          <a:stretch>
            <a:fillRect/>
          </a:stretch>
        </p:blipFill>
        <p:spPr>
          <a:xfrm>
            <a:off x="258786" y="2420121"/>
            <a:ext cx="6340427" cy="3957820"/>
          </a:xfrm>
          <a:prstGeom prst="rect">
            <a:avLst/>
          </a:prstGeom>
        </p:spPr>
      </p:pic>
      <p:sp>
        <p:nvSpPr>
          <p:cNvPr id="3" name="TextBox 2">
            <a:extLst>
              <a:ext uri="{FF2B5EF4-FFF2-40B4-BE49-F238E27FC236}">
                <a16:creationId xmlns:a16="http://schemas.microsoft.com/office/drawing/2014/main" id="{CBB2906D-FC84-6C13-E56F-645C3C4E52C4}"/>
              </a:ext>
            </a:extLst>
          </p:cNvPr>
          <p:cNvSpPr txBox="1"/>
          <p:nvPr/>
        </p:nvSpPr>
        <p:spPr>
          <a:xfrm>
            <a:off x="1011219" y="1285539"/>
            <a:ext cx="4912563" cy="615553"/>
          </a:xfrm>
          <a:prstGeom prst="rect">
            <a:avLst/>
          </a:prstGeom>
          <a:noFill/>
        </p:spPr>
        <p:txBody>
          <a:bodyPr wrap="none" rtlCol="0">
            <a:spAutoFit/>
          </a:bodyPr>
          <a:lstStyle/>
          <a:p>
            <a:pPr algn="ctr"/>
            <a:r>
              <a:rPr lang="en-US" dirty="0"/>
              <a:t>What’s in the news can depend on the source.</a:t>
            </a:r>
          </a:p>
          <a:p>
            <a:pPr algn="ctr"/>
            <a:r>
              <a:rPr lang="en-US" sz="1600" i="1" dirty="0"/>
              <a:t>So reader beware.</a:t>
            </a:r>
          </a:p>
        </p:txBody>
      </p:sp>
    </p:spTree>
    <p:extLst>
      <p:ext uri="{BB962C8B-B14F-4D97-AF65-F5344CB8AC3E}">
        <p14:creationId xmlns:p14="http://schemas.microsoft.com/office/powerpoint/2010/main" val="2440522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49288" y="1497013"/>
            <a:ext cx="520223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400">
                <a:solidFill>
                  <a:schemeClr val="tx2"/>
                </a:solidFill>
              </a:rPr>
              <a:t>Mantle</a:t>
            </a:r>
          </a:p>
        </p:txBody>
      </p:sp>
      <p:sp>
        <p:nvSpPr>
          <p:cNvPr id="11267" name="Rectangle 3"/>
          <p:cNvSpPr>
            <a:spLocks noChangeArrowheads="1"/>
          </p:cNvSpPr>
          <p:nvPr/>
        </p:nvSpPr>
        <p:spPr bwMode="auto">
          <a:xfrm>
            <a:off x="649288" y="2824163"/>
            <a:ext cx="5202237" cy="452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spcBef>
                <a:spcPct val="20000"/>
              </a:spcBef>
            </a:pPr>
            <a:r>
              <a:rPr lang="en-US" sz="3200" dirty="0"/>
              <a:t>Mafic in composition</a:t>
            </a:r>
          </a:p>
          <a:p>
            <a:pPr lvl="2" algn="ctr">
              <a:spcBef>
                <a:spcPct val="20000"/>
              </a:spcBef>
            </a:pPr>
            <a:r>
              <a:rPr lang="en-US" sz="2400" dirty="0"/>
              <a:t>Pyroxene (Mg, FeSiO</a:t>
            </a:r>
            <a:r>
              <a:rPr lang="en-US" sz="2400" baseline="-25000" dirty="0"/>
              <a:t>3</a:t>
            </a:r>
            <a:r>
              <a:rPr lang="en-US" sz="2400" dirty="0"/>
              <a:t>)</a:t>
            </a:r>
          </a:p>
          <a:p>
            <a:pPr lvl="2" algn="ctr">
              <a:spcBef>
                <a:spcPct val="20000"/>
              </a:spcBef>
            </a:pPr>
            <a:r>
              <a:rPr lang="en-US" sz="2400" dirty="0"/>
              <a:t>Olivine (Mg</a:t>
            </a:r>
            <a:r>
              <a:rPr lang="en-US" sz="2400" baseline="-25000" dirty="0"/>
              <a:t>2</a:t>
            </a:r>
            <a:r>
              <a:rPr lang="en-US" sz="2400" dirty="0"/>
              <a:t>, Fe</a:t>
            </a:r>
            <a:r>
              <a:rPr lang="en-US" sz="2400" baseline="-25000" dirty="0"/>
              <a:t>2</a:t>
            </a:r>
            <a:r>
              <a:rPr lang="en-US" sz="2400" dirty="0"/>
              <a:t>SiO</a:t>
            </a:r>
            <a:r>
              <a:rPr lang="en-US" sz="2400" baseline="-25000" dirty="0"/>
              <a:t>4</a:t>
            </a:r>
            <a:r>
              <a:rPr lang="en-US" sz="2400" dirty="0"/>
              <a:t>)</a:t>
            </a:r>
          </a:p>
          <a:p>
            <a:pPr algn="ctr">
              <a:spcBef>
                <a:spcPct val="20000"/>
              </a:spcBef>
            </a:pP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778250" y="4303713"/>
            <a:ext cx="184150" cy="36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2189163"/>
            <a:ext cx="5703887" cy="4160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1584325" y="1325563"/>
            <a:ext cx="3476625" cy="57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dirty="0"/>
              <a:t>Two types of crust</a:t>
            </a:r>
          </a:p>
        </p:txBody>
      </p:sp>
      <p:sp>
        <p:nvSpPr>
          <p:cNvPr id="13317" name="Text Box 5"/>
          <p:cNvSpPr txBox="1">
            <a:spLocks noChangeArrowheads="1"/>
          </p:cNvSpPr>
          <p:nvPr/>
        </p:nvSpPr>
        <p:spPr bwMode="auto">
          <a:xfrm>
            <a:off x="808038" y="6323013"/>
            <a:ext cx="2562225" cy="8350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1600">
                <a:latin typeface="Times New Roman" pitchFamily="18" charset="0"/>
              </a:rPr>
              <a:t>Never subducted</a:t>
            </a:r>
          </a:p>
          <a:p>
            <a:r>
              <a:rPr lang="en-US" sz="1600">
                <a:latin typeface="Times New Roman" pitchFamily="18" charset="0"/>
              </a:rPr>
              <a:t>Less dense</a:t>
            </a:r>
          </a:p>
          <a:p>
            <a:r>
              <a:rPr lang="en-US" sz="1600">
                <a:latin typeface="Times New Roman" pitchFamily="18" charset="0"/>
              </a:rPr>
              <a:t>Older on average</a:t>
            </a:r>
          </a:p>
        </p:txBody>
      </p:sp>
      <p:sp>
        <p:nvSpPr>
          <p:cNvPr id="13318" name="Text Box 6"/>
          <p:cNvSpPr txBox="1">
            <a:spLocks noChangeArrowheads="1"/>
          </p:cNvSpPr>
          <p:nvPr/>
        </p:nvSpPr>
        <p:spPr bwMode="auto">
          <a:xfrm>
            <a:off x="2058988" y="5751513"/>
            <a:ext cx="12715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b="1"/>
              <a:t>(e.g. Ca Al</a:t>
            </a:r>
            <a:r>
              <a:rPr lang="en-US" sz="1000" b="1" baseline="-25000"/>
              <a:t>2 </a:t>
            </a:r>
            <a:r>
              <a:rPr lang="en-US" sz="1000" b="1"/>
              <a:t>Si</a:t>
            </a:r>
            <a:r>
              <a:rPr lang="en-US" sz="1000" b="1" baseline="-25000"/>
              <a:t>2</a:t>
            </a:r>
            <a:r>
              <a:rPr lang="en-US" sz="1000" b="1"/>
              <a:t> O</a:t>
            </a:r>
            <a:r>
              <a:rPr lang="en-US" sz="1000" b="1" baseline="-25000"/>
              <a:t>8</a:t>
            </a:r>
            <a:r>
              <a:rPr lang="en-US" sz="1000" b="1"/>
              <a:t>)</a:t>
            </a:r>
          </a:p>
        </p:txBody>
      </p:sp>
      <p:sp>
        <p:nvSpPr>
          <p:cNvPr id="13319" name="Text Box 7"/>
          <p:cNvSpPr txBox="1">
            <a:spLocks noChangeArrowheads="1"/>
          </p:cNvSpPr>
          <p:nvPr/>
        </p:nvSpPr>
        <p:spPr bwMode="auto">
          <a:xfrm>
            <a:off x="3355975" y="5770563"/>
            <a:ext cx="1250950" cy="242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b="1" dirty="0"/>
              <a:t>(e.g. Mg, Fe</a:t>
            </a:r>
            <a:r>
              <a:rPr lang="en-US" sz="1000" b="1" baseline="-25000" dirty="0"/>
              <a:t> </a:t>
            </a:r>
            <a:r>
              <a:rPr lang="en-US" sz="1000" b="1" dirty="0"/>
              <a:t>Si O</a:t>
            </a:r>
            <a:r>
              <a:rPr lang="en-US" sz="1000" b="1" baseline="-25000" dirty="0"/>
              <a:t>3</a:t>
            </a:r>
            <a:r>
              <a:rPr lang="en-US" sz="1000" b="1" dirty="0"/>
              <a:t>)</a:t>
            </a:r>
          </a:p>
        </p:txBody>
      </p:sp>
      <p:sp>
        <p:nvSpPr>
          <p:cNvPr id="2" name="TextBox 1">
            <a:extLst>
              <a:ext uri="{FF2B5EF4-FFF2-40B4-BE49-F238E27FC236}">
                <a16:creationId xmlns:a16="http://schemas.microsoft.com/office/drawing/2014/main" id="{34FFDB39-C2CC-FD49-9672-BF21DFD839B6}"/>
              </a:ext>
            </a:extLst>
          </p:cNvPr>
          <p:cNvSpPr txBox="1"/>
          <p:nvPr/>
        </p:nvSpPr>
        <p:spPr>
          <a:xfrm>
            <a:off x="880533" y="7313712"/>
            <a:ext cx="1595309" cy="307777"/>
          </a:xfrm>
          <a:prstGeom prst="rect">
            <a:avLst/>
          </a:prstGeom>
          <a:noFill/>
        </p:spPr>
        <p:txBody>
          <a:bodyPr wrap="none" rtlCol="0">
            <a:spAutoFit/>
          </a:bodyPr>
          <a:lstStyle/>
          <a:p>
            <a:r>
              <a:rPr lang="en-US" sz="1400" dirty="0"/>
              <a:t>Can be &gt; 2 BYBP</a:t>
            </a:r>
          </a:p>
        </p:txBody>
      </p:sp>
      <p:sp>
        <p:nvSpPr>
          <p:cNvPr id="9" name="TextBox 8">
            <a:extLst>
              <a:ext uri="{FF2B5EF4-FFF2-40B4-BE49-F238E27FC236}">
                <a16:creationId xmlns:a16="http://schemas.microsoft.com/office/drawing/2014/main" id="{1E55C46B-0B30-3A47-B940-D8BE9CAF700D}"/>
              </a:ext>
            </a:extLst>
          </p:cNvPr>
          <p:cNvSpPr txBox="1"/>
          <p:nvPr/>
        </p:nvSpPr>
        <p:spPr>
          <a:xfrm>
            <a:off x="3617913" y="6481861"/>
            <a:ext cx="1350050" cy="307777"/>
          </a:xfrm>
          <a:prstGeom prst="rect">
            <a:avLst/>
          </a:prstGeom>
          <a:noFill/>
        </p:spPr>
        <p:txBody>
          <a:bodyPr wrap="none" rtlCol="0">
            <a:spAutoFit/>
          </a:bodyPr>
          <a:lstStyle/>
          <a:p>
            <a:r>
              <a:rPr lang="en-US" sz="1400" dirty="0"/>
              <a:t>&lt; ~ 200 MYBP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03605" y="1325562"/>
            <a:ext cx="52164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dirty="0"/>
              <a:t>When the lithosphere form?</a:t>
            </a:r>
          </a:p>
        </p:txBody>
      </p:sp>
      <p:sp>
        <p:nvSpPr>
          <p:cNvPr id="5" name="TextBox 4"/>
          <p:cNvSpPr txBox="1"/>
          <p:nvPr/>
        </p:nvSpPr>
        <p:spPr>
          <a:xfrm>
            <a:off x="502920" y="5875020"/>
            <a:ext cx="6240780" cy="1723549"/>
          </a:xfrm>
          <a:prstGeom prst="rect">
            <a:avLst/>
          </a:prstGeom>
          <a:noFill/>
        </p:spPr>
        <p:txBody>
          <a:bodyPr wrap="square" rtlCol="0">
            <a:spAutoFit/>
          </a:bodyPr>
          <a:lstStyle/>
          <a:p>
            <a:r>
              <a:rPr lang="en-US" dirty="0" err="1"/>
              <a:t>Cathodoluminescence</a:t>
            </a:r>
            <a:r>
              <a:rPr lang="en-US" dirty="0"/>
              <a:t> and back-scattered electron images of zircon crystal W74/2-36.</a:t>
            </a:r>
          </a:p>
          <a:p>
            <a:pPr algn="ctr"/>
            <a:endParaRPr lang="en-US" dirty="0"/>
          </a:p>
          <a:p>
            <a:pPr algn="ctr"/>
            <a:r>
              <a:rPr lang="en-US" dirty="0"/>
              <a:t>With portions dated at 4.404 billion years.</a:t>
            </a:r>
          </a:p>
          <a:p>
            <a:pPr algn="ctr"/>
            <a:endParaRPr lang="en-US" dirty="0"/>
          </a:p>
          <a:p>
            <a:pPr algn="ctr">
              <a:tabLst>
                <a:tab pos="1828800" algn="l"/>
              </a:tabLst>
            </a:pPr>
            <a:r>
              <a:rPr lang="en-US" sz="800" dirty="0"/>
              <a:t>Wilde S.A., Valley J.W., Peck W.H. and Graham C.M. (2001). "Evidence from detrital zircons for the existence of continental crust and oceans on the Earth 4.4 </a:t>
            </a:r>
            <a:r>
              <a:rPr lang="en-US" sz="800" dirty="0" err="1"/>
              <a:t>Gyr</a:t>
            </a:r>
            <a:r>
              <a:rPr lang="en-US" sz="800" dirty="0"/>
              <a:t> ago". Nature 409 (6817): 175–8. doi:10.1038/35051550. PMID 11196637.</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59" y="2504123"/>
            <a:ext cx="3781425" cy="2809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7748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393700"/>
            <a:ext cx="6021388" cy="389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339" name="Text Box 3"/>
          <p:cNvSpPr txBox="1">
            <a:spLocks noChangeArrowheads="1"/>
          </p:cNvSpPr>
          <p:nvPr/>
        </p:nvSpPr>
        <p:spPr bwMode="auto">
          <a:xfrm>
            <a:off x="4945063" y="3875088"/>
            <a:ext cx="1400175"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Ehrlich et al. 1977</a:t>
            </a:r>
          </a:p>
        </p:txBody>
      </p:sp>
      <p:sp>
        <p:nvSpPr>
          <p:cNvPr id="14342" name="Text Box 6"/>
          <p:cNvSpPr txBox="1">
            <a:spLocks noChangeArrowheads="1"/>
          </p:cNvSpPr>
          <p:nvPr/>
        </p:nvSpPr>
        <p:spPr bwMode="auto">
          <a:xfrm>
            <a:off x="5054600" y="8818563"/>
            <a:ext cx="1524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Kump et al. 2004</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69" y="4605338"/>
            <a:ext cx="5384800" cy="402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547688"/>
            <a:ext cx="5535612" cy="368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658813" y="4278313"/>
            <a:ext cx="51831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1200"/>
              <a:t>The world distribution of earthquakes.  Earthquakes cluster along subduction and collision margins.</a:t>
            </a:r>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983163"/>
            <a:ext cx="6000750"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31307"/>
            <a:ext cx="6858000" cy="6881386"/>
          </a:xfrm>
          <a:prstGeom prst="rect">
            <a:avLst/>
          </a:prstGeom>
        </p:spPr>
      </p:pic>
      <p:sp>
        <p:nvSpPr>
          <p:cNvPr id="2" name="TextBox 1">
            <a:extLst>
              <a:ext uri="{FF2B5EF4-FFF2-40B4-BE49-F238E27FC236}">
                <a16:creationId xmlns:a16="http://schemas.microsoft.com/office/drawing/2014/main" id="{5D4C86C5-DABB-E44C-81E3-E66224B1FC50}"/>
              </a:ext>
            </a:extLst>
          </p:cNvPr>
          <p:cNvSpPr txBox="1"/>
          <p:nvPr/>
        </p:nvSpPr>
        <p:spPr>
          <a:xfrm>
            <a:off x="3099816" y="2674620"/>
            <a:ext cx="506870" cy="261610"/>
          </a:xfrm>
          <a:prstGeom prst="rect">
            <a:avLst/>
          </a:prstGeom>
          <a:noFill/>
        </p:spPr>
        <p:txBody>
          <a:bodyPr wrap="none" rtlCol="0">
            <a:spAutoFit/>
          </a:bodyPr>
          <a:lstStyle/>
          <a:p>
            <a:r>
              <a:rPr lang="en-US" sz="1100" dirty="0"/>
              <a:t>Push</a:t>
            </a:r>
          </a:p>
        </p:txBody>
      </p:sp>
      <p:sp>
        <p:nvSpPr>
          <p:cNvPr id="5" name="TextBox 4">
            <a:extLst>
              <a:ext uri="{FF2B5EF4-FFF2-40B4-BE49-F238E27FC236}">
                <a16:creationId xmlns:a16="http://schemas.microsoft.com/office/drawing/2014/main" id="{B02923F2-E056-B441-8829-C5BB994B7954}"/>
              </a:ext>
            </a:extLst>
          </p:cNvPr>
          <p:cNvSpPr txBox="1"/>
          <p:nvPr/>
        </p:nvSpPr>
        <p:spPr>
          <a:xfrm rot="1567457">
            <a:off x="4306824" y="4011280"/>
            <a:ext cx="707245" cy="215444"/>
          </a:xfrm>
          <a:prstGeom prst="rect">
            <a:avLst/>
          </a:prstGeom>
          <a:noFill/>
        </p:spPr>
        <p:txBody>
          <a:bodyPr wrap="none" rtlCol="0">
            <a:spAutoFit/>
          </a:bodyPr>
          <a:lstStyle/>
          <a:p>
            <a:r>
              <a:rPr lang="en-US" sz="800" dirty="0">
                <a:solidFill>
                  <a:srgbClr val="0070C0"/>
                </a:solidFill>
              </a:rPr>
              <a:t>~ 3.3 g/cm</a:t>
            </a:r>
            <a:r>
              <a:rPr lang="en-US" sz="800" baseline="30000" dirty="0">
                <a:solidFill>
                  <a:srgbClr val="0070C0"/>
                </a:solidFill>
              </a:rPr>
              <a:t>3</a:t>
            </a:r>
          </a:p>
        </p:txBody>
      </p:sp>
      <p:sp>
        <p:nvSpPr>
          <p:cNvPr id="6" name="TextBox 5">
            <a:extLst>
              <a:ext uri="{FF2B5EF4-FFF2-40B4-BE49-F238E27FC236}">
                <a16:creationId xmlns:a16="http://schemas.microsoft.com/office/drawing/2014/main" id="{BD4F641E-A895-174B-9C2B-CDE0ECB3E28E}"/>
              </a:ext>
            </a:extLst>
          </p:cNvPr>
          <p:cNvSpPr txBox="1"/>
          <p:nvPr/>
        </p:nvSpPr>
        <p:spPr>
          <a:xfrm>
            <a:off x="1187563" y="4123536"/>
            <a:ext cx="817626" cy="523220"/>
          </a:xfrm>
          <a:prstGeom prst="rect">
            <a:avLst/>
          </a:prstGeom>
          <a:noFill/>
        </p:spPr>
        <p:txBody>
          <a:bodyPr wrap="square" rtlCol="0">
            <a:spAutoFit/>
          </a:bodyPr>
          <a:lstStyle/>
          <a:p>
            <a:r>
              <a:rPr lang="en-US" sz="700" dirty="0">
                <a:solidFill>
                  <a:srgbClr val="0070C0"/>
                </a:solidFill>
              </a:rPr>
              <a:t>Change to </a:t>
            </a:r>
            <a:r>
              <a:rPr lang="en-US" sz="700" dirty="0" err="1">
                <a:solidFill>
                  <a:srgbClr val="0070C0"/>
                </a:solidFill>
              </a:rPr>
              <a:t>eclogite</a:t>
            </a:r>
            <a:r>
              <a:rPr lang="en-US" sz="700" dirty="0">
                <a:solidFill>
                  <a:srgbClr val="0070C0"/>
                </a:solidFill>
              </a:rPr>
              <a:t> with density up to 3.75 g/cm</a:t>
            </a:r>
            <a:r>
              <a:rPr lang="en-US" sz="700" baseline="30000" dirty="0">
                <a:solidFill>
                  <a:srgbClr val="0070C0"/>
                </a:solidFill>
              </a:rPr>
              <a:t>3</a:t>
            </a:r>
          </a:p>
        </p:txBody>
      </p:sp>
      <p:sp>
        <p:nvSpPr>
          <p:cNvPr id="7" name="TextBox 6">
            <a:extLst>
              <a:ext uri="{FF2B5EF4-FFF2-40B4-BE49-F238E27FC236}">
                <a16:creationId xmlns:a16="http://schemas.microsoft.com/office/drawing/2014/main" id="{6BA5539E-8A5A-7940-9EFD-ABB4E2CE187B}"/>
              </a:ext>
            </a:extLst>
          </p:cNvPr>
          <p:cNvSpPr txBox="1"/>
          <p:nvPr/>
        </p:nvSpPr>
        <p:spPr>
          <a:xfrm>
            <a:off x="3332988" y="3892295"/>
            <a:ext cx="521297" cy="430887"/>
          </a:xfrm>
          <a:prstGeom prst="rect">
            <a:avLst/>
          </a:prstGeom>
          <a:noFill/>
        </p:spPr>
        <p:txBody>
          <a:bodyPr wrap="none" rtlCol="0">
            <a:spAutoFit/>
          </a:bodyPr>
          <a:lstStyle/>
          <a:p>
            <a:r>
              <a:rPr lang="en-US" sz="1100" dirty="0"/>
              <a:t>Dry</a:t>
            </a:r>
          </a:p>
          <a:p>
            <a:r>
              <a:rPr lang="en-US" sz="1100" dirty="0"/>
              <a:t>Mafic</a:t>
            </a:r>
          </a:p>
        </p:txBody>
      </p:sp>
      <p:cxnSp>
        <p:nvCxnSpPr>
          <p:cNvPr id="8" name="Straight Arrow Connector 7">
            <a:extLst>
              <a:ext uri="{FF2B5EF4-FFF2-40B4-BE49-F238E27FC236}">
                <a16:creationId xmlns:a16="http://schemas.microsoft.com/office/drawing/2014/main" id="{8F10B9DF-9354-A94A-B262-5610D215FBFC}"/>
              </a:ext>
            </a:extLst>
          </p:cNvPr>
          <p:cNvCxnSpPr/>
          <p:nvPr/>
        </p:nvCxnSpPr>
        <p:spPr>
          <a:xfrm flipH="1">
            <a:off x="996696" y="4489704"/>
            <a:ext cx="242316" cy="822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3D58252-2FDB-D847-85C6-A2F23EC032E7}"/>
              </a:ext>
            </a:extLst>
          </p:cNvPr>
          <p:cNvSpPr txBox="1"/>
          <p:nvPr/>
        </p:nvSpPr>
        <p:spPr>
          <a:xfrm rot="20187745">
            <a:off x="1552913" y="3392616"/>
            <a:ext cx="707245" cy="215444"/>
          </a:xfrm>
          <a:prstGeom prst="rect">
            <a:avLst/>
          </a:prstGeom>
          <a:noFill/>
        </p:spPr>
        <p:txBody>
          <a:bodyPr wrap="none" rtlCol="0">
            <a:spAutoFit/>
          </a:bodyPr>
          <a:lstStyle/>
          <a:p>
            <a:r>
              <a:rPr lang="en-US" sz="800" dirty="0">
                <a:solidFill>
                  <a:srgbClr val="66FF66"/>
                </a:solidFill>
              </a:rPr>
              <a:t>~ 3.0 g/cm</a:t>
            </a:r>
            <a:r>
              <a:rPr lang="en-US" sz="800" baseline="30000" dirty="0">
                <a:solidFill>
                  <a:srgbClr val="66FF66"/>
                </a:solidFill>
              </a:rPr>
              <a:t>3</a:t>
            </a:r>
          </a:p>
        </p:txBody>
      </p:sp>
      <p:sp>
        <p:nvSpPr>
          <p:cNvPr id="10" name="TextBox 9">
            <a:extLst>
              <a:ext uri="{FF2B5EF4-FFF2-40B4-BE49-F238E27FC236}">
                <a16:creationId xmlns:a16="http://schemas.microsoft.com/office/drawing/2014/main" id="{E9F8B350-D5F7-68F2-1FC5-AFE1046EBA35}"/>
              </a:ext>
            </a:extLst>
          </p:cNvPr>
          <p:cNvSpPr txBox="1"/>
          <p:nvPr/>
        </p:nvSpPr>
        <p:spPr>
          <a:xfrm>
            <a:off x="875263" y="8378861"/>
            <a:ext cx="5274077" cy="246221"/>
          </a:xfrm>
          <a:prstGeom prst="rect">
            <a:avLst/>
          </a:prstGeom>
          <a:noFill/>
        </p:spPr>
        <p:txBody>
          <a:bodyPr wrap="square" rtlCol="0">
            <a:spAutoFit/>
          </a:bodyPr>
          <a:lstStyle/>
          <a:p>
            <a:r>
              <a:rPr lang="en-US" sz="1000" dirty="0">
                <a:hlinkClick r:id="rId4"/>
              </a:rPr>
              <a:t>https://</a:t>
            </a:r>
            <a:r>
              <a:rPr lang="en-US" sz="1000" dirty="0" err="1">
                <a:hlinkClick r:id="rId4"/>
              </a:rPr>
              <a:t>upload.wikimedia.org</a:t>
            </a:r>
            <a:r>
              <a:rPr lang="en-US" sz="1000" dirty="0">
                <a:hlinkClick r:id="rId4"/>
              </a:rPr>
              <a:t>/</a:t>
            </a:r>
            <a:r>
              <a:rPr lang="en-US" sz="1000" dirty="0" err="1">
                <a:hlinkClick r:id="rId4"/>
              </a:rPr>
              <a:t>wikipedia</a:t>
            </a:r>
            <a:r>
              <a:rPr lang="en-US" sz="1000" dirty="0">
                <a:hlinkClick r:id="rId4"/>
              </a:rPr>
              <a:t>/commons/c/c0/Mid-</a:t>
            </a:r>
            <a:r>
              <a:rPr lang="en-US" sz="1000" dirty="0" err="1">
                <a:hlinkClick r:id="rId4"/>
              </a:rPr>
              <a:t>ocean_ridge_topography.gif</a:t>
            </a:r>
            <a:endParaRPr lang="en-US" sz="1000" dirty="0"/>
          </a:p>
        </p:txBody>
      </p:sp>
    </p:spTree>
    <p:extLst>
      <p:ext uri="{BB962C8B-B14F-4D97-AF65-F5344CB8AC3E}">
        <p14:creationId xmlns:p14="http://schemas.microsoft.com/office/powerpoint/2010/main" val="1450699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402108"/>
            <a:ext cx="4457700" cy="2453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06" y="3108527"/>
            <a:ext cx="4439809" cy="2609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615" y="5842017"/>
            <a:ext cx="4137969" cy="3040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258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036638"/>
            <a:ext cx="5175250" cy="707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4400550" y="8631238"/>
            <a:ext cx="19780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Press and Siever 1986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6" y="2885039"/>
            <a:ext cx="5625549" cy="3808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rot="20039450">
            <a:off x="2449285" y="4473835"/>
            <a:ext cx="1558076" cy="631372"/>
          </a:xfrm>
          <a:prstGeom prst="ellipse">
            <a:avLst/>
          </a:prstGeom>
          <a:solidFill>
            <a:srgbClr val="FFC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6475" y="1161870"/>
            <a:ext cx="5283829" cy="1384995"/>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Have you ever noticed that the shape of eastern S. America could fit into the shape of western Africa?</a:t>
            </a:r>
          </a:p>
        </p:txBody>
      </p:sp>
      <p:sp>
        <p:nvSpPr>
          <p:cNvPr id="7" name="TextBox 6"/>
          <p:cNvSpPr txBox="1"/>
          <p:nvPr/>
        </p:nvSpPr>
        <p:spPr>
          <a:xfrm>
            <a:off x="886474" y="6963956"/>
            <a:ext cx="5283829" cy="707886"/>
          </a:xfrm>
          <a:prstGeom prst="rect">
            <a:avLst/>
          </a:prstGeom>
          <a:noFill/>
        </p:spPr>
        <p:txBody>
          <a:bodyPr wrap="square" rtlCol="0">
            <a:spAutoFit/>
          </a:bodyPr>
          <a:lstStyle/>
          <a:p>
            <a:pPr algn="ctr"/>
            <a:r>
              <a:rPr lang="en-US" sz="2000" i="1" dirty="0">
                <a:latin typeface="Times New Roman" pitchFamily="18" charset="0"/>
                <a:cs typeface="Times New Roman" pitchFamily="18" charset="0"/>
              </a:rPr>
              <a:t>Alfred Wegner did along with the correspondence of geological features, and fossils</a:t>
            </a:r>
          </a:p>
        </p:txBody>
      </p:sp>
    </p:spTree>
    <p:extLst>
      <p:ext uri="{BB962C8B-B14F-4D97-AF65-F5344CB8AC3E}">
        <p14:creationId xmlns:p14="http://schemas.microsoft.com/office/powerpoint/2010/main" val="273645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531" y="1514860"/>
            <a:ext cx="3309257" cy="7446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459" name="Text Box 3"/>
          <p:cNvSpPr txBox="1">
            <a:spLocks noChangeArrowheads="1"/>
          </p:cNvSpPr>
          <p:nvPr/>
        </p:nvSpPr>
        <p:spPr bwMode="auto">
          <a:xfrm>
            <a:off x="4903788" y="8656638"/>
            <a:ext cx="1327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Solomon 1996</a:t>
            </a:r>
          </a:p>
        </p:txBody>
      </p:sp>
      <p:sp>
        <p:nvSpPr>
          <p:cNvPr id="4" name="TextBox 3"/>
          <p:cNvSpPr txBox="1"/>
          <p:nvPr/>
        </p:nvSpPr>
        <p:spPr>
          <a:xfrm>
            <a:off x="886475" y="584912"/>
            <a:ext cx="5283829"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We now know that ~ 250 MYBP they did fit together to form </a:t>
            </a:r>
            <a:r>
              <a:rPr lang="en-US" sz="2800" dirty="0" err="1">
                <a:latin typeface="Times New Roman" pitchFamily="18" charset="0"/>
                <a:cs typeface="Times New Roman" pitchFamily="18" charset="0"/>
              </a:rPr>
              <a:t>Pangea</a:t>
            </a:r>
            <a:endParaRPr lang="en-US" sz="28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657" y="558158"/>
            <a:ext cx="5448929" cy="830997"/>
          </a:xfrm>
          <a:prstGeom prst="rect">
            <a:avLst/>
          </a:prstGeom>
          <a:noFill/>
        </p:spPr>
        <p:txBody>
          <a:bodyPr wrap="none" rtlCol="0">
            <a:spAutoFit/>
          </a:bodyPr>
          <a:lstStyle/>
          <a:p>
            <a:pPr algn="ctr"/>
            <a:r>
              <a:rPr lang="en-US" sz="2400" b="1" dirty="0"/>
              <a:t>Why everyone should be interested </a:t>
            </a:r>
          </a:p>
          <a:p>
            <a:pPr algn="ctr"/>
            <a:r>
              <a:rPr lang="en-US" sz="2400" b="1" dirty="0"/>
              <a:t>in global ecology</a:t>
            </a:r>
          </a:p>
        </p:txBody>
      </p:sp>
      <p:sp>
        <p:nvSpPr>
          <p:cNvPr id="3" name="TextBox 2"/>
          <p:cNvSpPr txBox="1"/>
          <p:nvPr/>
        </p:nvSpPr>
        <p:spPr>
          <a:xfrm>
            <a:off x="660501" y="1926115"/>
            <a:ext cx="5741739" cy="7017306"/>
          </a:xfrm>
          <a:prstGeom prst="rect">
            <a:avLst/>
          </a:prstGeom>
          <a:noFill/>
        </p:spPr>
        <p:txBody>
          <a:bodyPr wrap="square" rtlCol="0">
            <a:spAutoFit/>
          </a:bodyPr>
          <a:lstStyle/>
          <a:p>
            <a:r>
              <a:rPr lang="en-US" dirty="0"/>
              <a:t>The human influence on the global environment is changing our understanding of “nature”. </a:t>
            </a:r>
          </a:p>
          <a:p>
            <a:endParaRPr lang="en-US" dirty="0"/>
          </a:p>
          <a:p>
            <a:r>
              <a:rPr lang="en-US" dirty="0"/>
              <a:t>Our world is changing and is fundamentally different than the one we were born in to. </a:t>
            </a:r>
          </a:p>
          <a:p>
            <a:endParaRPr lang="en-US" dirty="0"/>
          </a:p>
          <a:p>
            <a:r>
              <a:rPr lang="en-US" dirty="0"/>
              <a:t>Our lives and livelihoods are threatened by actions that undermine the well being of our natural support systems.</a:t>
            </a:r>
          </a:p>
          <a:p>
            <a:endParaRPr lang="en-US" dirty="0"/>
          </a:p>
          <a:p>
            <a:r>
              <a:rPr lang="en-US" dirty="0"/>
              <a:t>Understanding global ecology is needed to assess &amp; minimize our current and future impacts on natural support systems.</a:t>
            </a:r>
          </a:p>
          <a:p>
            <a:endParaRPr lang="en-US" dirty="0"/>
          </a:p>
          <a:p>
            <a:r>
              <a:rPr lang="en-US" dirty="0"/>
              <a:t>Ecological changes in the next 10 years will determine the type of world you and your children will live in.</a:t>
            </a:r>
          </a:p>
          <a:p>
            <a:endParaRPr lang="en-US" dirty="0"/>
          </a:p>
          <a:p>
            <a:r>
              <a:rPr lang="en-US" dirty="0"/>
              <a:t>Past ecological changes provide a context for current changes.  </a:t>
            </a:r>
          </a:p>
          <a:p>
            <a:r>
              <a:rPr lang="en-US" dirty="0"/>
              <a:t>	We won’t know what to do, if we don’t 	understand what’s going 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38301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1712913"/>
            <a:ext cx="6046787"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4878388" y="8863013"/>
            <a:ext cx="1524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Nance et al 1988</a:t>
            </a:r>
          </a:p>
        </p:txBody>
      </p:sp>
      <p:sp>
        <p:nvSpPr>
          <p:cNvPr id="2" name="TextBox 1">
            <a:extLst>
              <a:ext uri="{FF2B5EF4-FFF2-40B4-BE49-F238E27FC236}">
                <a16:creationId xmlns:a16="http://schemas.microsoft.com/office/drawing/2014/main" id="{D3834EA0-0BA2-6841-B085-7273D642BA35}"/>
              </a:ext>
            </a:extLst>
          </p:cNvPr>
          <p:cNvSpPr txBox="1"/>
          <p:nvPr/>
        </p:nvSpPr>
        <p:spPr>
          <a:xfrm>
            <a:off x="777240" y="2121408"/>
            <a:ext cx="673582" cy="184666"/>
          </a:xfrm>
          <a:prstGeom prst="rect">
            <a:avLst/>
          </a:prstGeom>
          <a:noFill/>
        </p:spPr>
        <p:txBody>
          <a:bodyPr wrap="none" rtlCol="0">
            <a:spAutoFit/>
          </a:bodyPr>
          <a:lstStyle/>
          <a:p>
            <a:r>
              <a:rPr lang="en-US" sz="600" dirty="0"/>
              <a:t>Oceanic Crust</a:t>
            </a:r>
          </a:p>
        </p:txBody>
      </p:sp>
      <p:sp>
        <p:nvSpPr>
          <p:cNvPr id="5" name="TextBox 4">
            <a:extLst>
              <a:ext uri="{FF2B5EF4-FFF2-40B4-BE49-F238E27FC236}">
                <a16:creationId xmlns:a16="http://schemas.microsoft.com/office/drawing/2014/main" id="{BBBB34B0-F284-3A41-97E8-C20404132F6B}"/>
              </a:ext>
            </a:extLst>
          </p:cNvPr>
          <p:cNvSpPr txBox="1"/>
          <p:nvPr/>
        </p:nvSpPr>
        <p:spPr>
          <a:xfrm>
            <a:off x="5529072" y="2121408"/>
            <a:ext cx="673582" cy="184666"/>
          </a:xfrm>
          <a:prstGeom prst="rect">
            <a:avLst/>
          </a:prstGeom>
          <a:noFill/>
        </p:spPr>
        <p:txBody>
          <a:bodyPr wrap="none" rtlCol="0">
            <a:spAutoFit/>
          </a:bodyPr>
          <a:lstStyle/>
          <a:p>
            <a:r>
              <a:rPr lang="en-US" sz="600" dirty="0"/>
              <a:t>Oceanic Crust</a:t>
            </a:r>
          </a:p>
        </p:txBody>
      </p:sp>
      <p:sp>
        <p:nvSpPr>
          <p:cNvPr id="6" name="TextBox 5">
            <a:extLst>
              <a:ext uri="{FF2B5EF4-FFF2-40B4-BE49-F238E27FC236}">
                <a16:creationId xmlns:a16="http://schemas.microsoft.com/office/drawing/2014/main" id="{7CCB1053-55C3-FE4B-9FD5-4D164B5BA8AF}"/>
              </a:ext>
            </a:extLst>
          </p:cNvPr>
          <p:cNvSpPr txBox="1"/>
          <p:nvPr/>
        </p:nvSpPr>
        <p:spPr>
          <a:xfrm>
            <a:off x="3601212" y="1956816"/>
            <a:ext cx="782587" cy="184666"/>
          </a:xfrm>
          <a:prstGeom prst="rect">
            <a:avLst/>
          </a:prstGeom>
          <a:noFill/>
        </p:spPr>
        <p:txBody>
          <a:bodyPr wrap="none" rtlCol="0">
            <a:spAutoFit/>
          </a:bodyPr>
          <a:lstStyle/>
          <a:p>
            <a:r>
              <a:rPr lang="en-US" sz="600" dirty="0"/>
              <a:t>Continental Crust</a:t>
            </a:r>
          </a:p>
        </p:txBody>
      </p:sp>
      <p:sp>
        <p:nvSpPr>
          <p:cNvPr id="7" name="TextBox 6">
            <a:extLst>
              <a:ext uri="{FF2B5EF4-FFF2-40B4-BE49-F238E27FC236}">
                <a16:creationId xmlns:a16="http://schemas.microsoft.com/office/drawing/2014/main" id="{D6758B3A-B550-464F-920C-69EAFB9209CC}"/>
              </a:ext>
            </a:extLst>
          </p:cNvPr>
          <p:cNvSpPr txBox="1"/>
          <p:nvPr/>
        </p:nvSpPr>
        <p:spPr>
          <a:xfrm>
            <a:off x="1786128" y="3837432"/>
            <a:ext cx="476412" cy="276999"/>
          </a:xfrm>
          <a:prstGeom prst="rect">
            <a:avLst/>
          </a:prstGeom>
          <a:noFill/>
        </p:spPr>
        <p:txBody>
          <a:bodyPr wrap="none" rtlCol="0">
            <a:spAutoFit/>
          </a:bodyPr>
          <a:lstStyle/>
          <a:p>
            <a:r>
              <a:rPr lang="en-US" sz="600" dirty="0"/>
              <a:t>Passive </a:t>
            </a:r>
          </a:p>
          <a:p>
            <a:r>
              <a:rPr lang="en-US" sz="600" dirty="0"/>
              <a:t>Margin</a:t>
            </a:r>
          </a:p>
        </p:txBody>
      </p:sp>
      <p:sp>
        <p:nvSpPr>
          <p:cNvPr id="8" name="TextBox 7">
            <a:extLst>
              <a:ext uri="{FF2B5EF4-FFF2-40B4-BE49-F238E27FC236}">
                <a16:creationId xmlns:a16="http://schemas.microsoft.com/office/drawing/2014/main" id="{791B8444-A961-E64B-87B4-FFDC7D0A7DA2}"/>
              </a:ext>
            </a:extLst>
          </p:cNvPr>
          <p:cNvSpPr txBox="1"/>
          <p:nvPr/>
        </p:nvSpPr>
        <p:spPr>
          <a:xfrm>
            <a:off x="974410" y="3884676"/>
            <a:ext cx="421910" cy="276999"/>
          </a:xfrm>
          <a:prstGeom prst="rect">
            <a:avLst/>
          </a:prstGeom>
          <a:noFill/>
        </p:spPr>
        <p:txBody>
          <a:bodyPr wrap="none" rtlCol="0">
            <a:spAutoFit/>
          </a:bodyPr>
          <a:lstStyle/>
          <a:p>
            <a:r>
              <a:rPr lang="en-US" sz="600" dirty="0"/>
              <a:t>Active </a:t>
            </a:r>
          </a:p>
          <a:p>
            <a:r>
              <a:rPr lang="en-US" sz="600" dirty="0"/>
              <a:t>Margin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0" b="2975"/>
          <a:stretch/>
        </p:blipFill>
        <p:spPr bwMode="auto">
          <a:xfrm>
            <a:off x="152400" y="1828800"/>
            <a:ext cx="6553200" cy="53949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4"/>
          <p:cNvSpPr txBox="1">
            <a:spLocks noChangeArrowheads="1"/>
          </p:cNvSpPr>
          <p:nvPr/>
        </p:nvSpPr>
        <p:spPr bwMode="auto">
          <a:xfrm>
            <a:off x="1558795" y="542018"/>
            <a:ext cx="40719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dirty="0"/>
              <a:t>Rift Valley Formation </a:t>
            </a:r>
          </a:p>
        </p:txBody>
      </p:sp>
    </p:spTree>
    <p:extLst>
      <p:ext uri="{BB962C8B-B14F-4D97-AF65-F5344CB8AC3E}">
        <p14:creationId xmlns:p14="http://schemas.microsoft.com/office/powerpoint/2010/main" val="381580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58" y="1501086"/>
            <a:ext cx="4753703" cy="6603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4"/>
          <p:cNvSpPr txBox="1">
            <a:spLocks noChangeArrowheads="1"/>
          </p:cNvSpPr>
          <p:nvPr/>
        </p:nvSpPr>
        <p:spPr bwMode="auto">
          <a:xfrm>
            <a:off x="1246823" y="700350"/>
            <a:ext cx="484921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dirty="0"/>
              <a:t>Rift Valleys of East Africa </a:t>
            </a:r>
          </a:p>
        </p:txBody>
      </p:sp>
    </p:spTree>
    <p:extLst>
      <p:ext uri="{BB962C8B-B14F-4D97-AF65-F5344CB8AC3E}">
        <p14:creationId xmlns:p14="http://schemas.microsoft.com/office/powerpoint/2010/main" val="690104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357" y="579119"/>
            <a:ext cx="1974995" cy="38574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425" y="358987"/>
            <a:ext cx="3579707" cy="4479176"/>
          </a:xfrm>
          <a:prstGeom prst="rect">
            <a:avLst/>
          </a:prstGeom>
        </p:spPr>
      </p:pic>
      <p:sp>
        <p:nvSpPr>
          <p:cNvPr id="6" name="Text Box 5"/>
          <p:cNvSpPr txBox="1">
            <a:spLocks noChangeArrowheads="1"/>
          </p:cNvSpPr>
          <p:nvPr/>
        </p:nvSpPr>
        <p:spPr bwMode="auto">
          <a:xfrm>
            <a:off x="4985132" y="7597247"/>
            <a:ext cx="124906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50" dirty="0" err="1"/>
              <a:t>Kump</a:t>
            </a:r>
            <a:r>
              <a:rPr lang="en-US" sz="1050" dirty="0"/>
              <a:t> et al. 2004</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57" y="5457297"/>
            <a:ext cx="6048813" cy="1912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2865078" y="4838163"/>
            <a:ext cx="1587294"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50" dirty="0"/>
              <a:t>Murphy </a:t>
            </a:r>
            <a:r>
              <a:rPr lang="en-US" sz="1050"/>
              <a:t>&amp; Nance </a:t>
            </a:r>
            <a:r>
              <a:rPr lang="en-US" sz="1050" dirty="0"/>
              <a:t>2004</a:t>
            </a:r>
          </a:p>
        </p:txBody>
      </p:sp>
      <p:sp>
        <p:nvSpPr>
          <p:cNvPr id="9" name="TextBox 8">
            <a:extLst>
              <a:ext uri="{FF2B5EF4-FFF2-40B4-BE49-F238E27FC236}">
                <a16:creationId xmlns:a16="http://schemas.microsoft.com/office/drawing/2014/main" id="{4B0EB10B-5956-0444-B878-DEA09CF9EC3C}"/>
              </a:ext>
            </a:extLst>
          </p:cNvPr>
          <p:cNvSpPr txBox="1"/>
          <p:nvPr/>
        </p:nvSpPr>
        <p:spPr>
          <a:xfrm>
            <a:off x="5526550" y="3308350"/>
            <a:ext cx="648826" cy="246221"/>
          </a:xfrm>
          <a:prstGeom prst="rect">
            <a:avLst/>
          </a:prstGeom>
          <a:solidFill>
            <a:schemeClr val="bg1"/>
          </a:solidFill>
        </p:spPr>
        <p:txBody>
          <a:bodyPr wrap="square" rtlCol="0">
            <a:spAutoFit/>
          </a:bodyPr>
          <a:lstStyle/>
          <a:p>
            <a:r>
              <a:rPr lang="en-US" sz="500" dirty="0"/>
              <a:t>Introversion</a:t>
            </a:r>
          </a:p>
          <a:p>
            <a:r>
              <a:rPr lang="en-US" sz="500" dirty="0"/>
              <a:t>“</a:t>
            </a:r>
            <a:r>
              <a:rPr lang="en-US" sz="500" dirty="0" err="1"/>
              <a:t>Accordian</a:t>
            </a:r>
            <a:r>
              <a:rPr lang="en-US" sz="500" dirty="0"/>
              <a:t>”</a:t>
            </a:r>
          </a:p>
        </p:txBody>
      </p:sp>
      <p:sp>
        <p:nvSpPr>
          <p:cNvPr id="10" name="TextBox 9">
            <a:extLst>
              <a:ext uri="{FF2B5EF4-FFF2-40B4-BE49-F238E27FC236}">
                <a16:creationId xmlns:a16="http://schemas.microsoft.com/office/drawing/2014/main" id="{6D801B9B-F1A8-D940-A04A-90316646FEEB}"/>
              </a:ext>
            </a:extLst>
          </p:cNvPr>
          <p:cNvSpPr txBox="1"/>
          <p:nvPr/>
        </p:nvSpPr>
        <p:spPr>
          <a:xfrm>
            <a:off x="523943" y="5225461"/>
            <a:ext cx="756938" cy="215444"/>
          </a:xfrm>
          <a:prstGeom prst="rect">
            <a:avLst/>
          </a:prstGeom>
          <a:noFill/>
        </p:spPr>
        <p:txBody>
          <a:bodyPr wrap="none" rtlCol="0">
            <a:spAutoFit/>
          </a:bodyPr>
          <a:lstStyle/>
          <a:p>
            <a:r>
              <a:rPr lang="en-US" sz="800" dirty="0"/>
              <a:t>Extroversion</a:t>
            </a:r>
          </a:p>
        </p:txBody>
      </p:sp>
      <p:sp>
        <p:nvSpPr>
          <p:cNvPr id="11" name="TextBox 10">
            <a:extLst>
              <a:ext uri="{FF2B5EF4-FFF2-40B4-BE49-F238E27FC236}">
                <a16:creationId xmlns:a16="http://schemas.microsoft.com/office/drawing/2014/main" id="{772728AB-EDF2-FE4C-B8F0-61393E29D365}"/>
              </a:ext>
            </a:extLst>
          </p:cNvPr>
          <p:cNvSpPr txBox="1"/>
          <p:nvPr/>
        </p:nvSpPr>
        <p:spPr>
          <a:xfrm>
            <a:off x="5494268" y="1773766"/>
            <a:ext cx="648826" cy="169277"/>
          </a:xfrm>
          <a:prstGeom prst="rect">
            <a:avLst/>
          </a:prstGeom>
          <a:solidFill>
            <a:schemeClr val="bg1"/>
          </a:solidFill>
        </p:spPr>
        <p:txBody>
          <a:bodyPr wrap="square" rtlCol="0">
            <a:spAutoFit/>
          </a:bodyPr>
          <a:lstStyle/>
          <a:p>
            <a:r>
              <a:rPr lang="en-US" sz="500" dirty="0"/>
              <a:t>Extroversion</a:t>
            </a:r>
          </a:p>
        </p:txBody>
      </p:sp>
      <p:sp>
        <p:nvSpPr>
          <p:cNvPr id="12" name="TextBox 11">
            <a:extLst>
              <a:ext uri="{FF2B5EF4-FFF2-40B4-BE49-F238E27FC236}">
                <a16:creationId xmlns:a16="http://schemas.microsoft.com/office/drawing/2014/main" id="{451D6318-CC6A-1E41-8214-E125B4491EF3}"/>
              </a:ext>
            </a:extLst>
          </p:cNvPr>
          <p:cNvSpPr txBox="1"/>
          <p:nvPr/>
        </p:nvSpPr>
        <p:spPr>
          <a:xfrm>
            <a:off x="4394865" y="3002049"/>
            <a:ext cx="555507" cy="184666"/>
          </a:xfrm>
          <a:prstGeom prst="rect">
            <a:avLst/>
          </a:prstGeom>
          <a:solidFill>
            <a:schemeClr val="bg1"/>
          </a:solidFill>
        </p:spPr>
        <p:txBody>
          <a:bodyPr wrap="square" rtlCol="0">
            <a:spAutoFit/>
          </a:bodyPr>
          <a:lstStyle/>
          <a:p>
            <a:r>
              <a:rPr lang="en-US" sz="600" dirty="0"/>
              <a:t>T</a:t>
            </a:r>
            <a:r>
              <a:rPr lang="en-US" sz="600" baseline="-25000" dirty="0"/>
              <a:t>DM</a:t>
            </a:r>
            <a:r>
              <a:rPr lang="en-US" sz="600" dirty="0"/>
              <a:t> &gt;= T</a:t>
            </a:r>
            <a:r>
              <a:rPr lang="en-US" sz="600" baseline="-25000" dirty="0"/>
              <a:t>R</a:t>
            </a:r>
          </a:p>
        </p:txBody>
      </p:sp>
      <p:sp>
        <p:nvSpPr>
          <p:cNvPr id="13" name="TextBox 12">
            <a:extLst>
              <a:ext uri="{FF2B5EF4-FFF2-40B4-BE49-F238E27FC236}">
                <a16:creationId xmlns:a16="http://schemas.microsoft.com/office/drawing/2014/main" id="{D3BE3CD7-635F-EC46-8608-6EA2C3FA0C51}"/>
              </a:ext>
            </a:extLst>
          </p:cNvPr>
          <p:cNvSpPr txBox="1"/>
          <p:nvPr/>
        </p:nvSpPr>
        <p:spPr>
          <a:xfrm>
            <a:off x="4394864" y="3186715"/>
            <a:ext cx="555507" cy="184666"/>
          </a:xfrm>
          <a:prstGeom prst="rect">
            <a:avLst/>
          </a:prstGeom>
          <a:solidFill>
            <a:schemeClr val="bg1"/>
          </a:solidFill>
        </p:spPr>
        <p:txBody>
          <a:bodyPr wrap="square" rtlCol="0">
            <a:spAutoFit/>
          </a:bodyPr>
          <a:lstStyle/>
          <a:p>
            <a:r>
              <a:rPr lang="en-US" sz="600" dirty="0"/>
              <a:t>T</a:t>
            </a:r>
            <a:r>
              <a:rPr lang="en-US" sz="600" baseline="-25000" dirty="0"/>
              <a:t>DM</a:t>
            </a:r>
            <a:r>
              <a:rPr lang="en-US" sz="600" dirty="0"/>
              <a:t> &lt;= T</a:t>
            </a:r>
            <a:r>
              <a:rPr lang="en-US" sz="600" baseline="-25000" dirty="0"/>
              <a:t>R</a:t>
            </a:r>
          </a:p>
        </p:txBody>
      </p:sp>
    </p:spTree>
    <p:extLst>
      <p:ext uri="{BB962C8B-B14F-4D97-AF65-F5344CB8AC3E}">
        <p14:creationId xmlns:p14="http://schemas.microsoft.com/office/powerpoint/2010/main" val="172113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66950"/>
            <a:ext cx="6305550" cy="376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C96CDD-6F1B-1E43-9F68-7C93D3D0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 y="838199"/>
            <a:ext cx="6139656" cy="7934325"/>
          </a:xfrm>
          <a:prstGeom prst="rect">
            <a:avLst/>
          </a:prstGeom>
        </p:spPr>
      </p:pic>
    </p:spTree>
    <p:extLst>
      <p:ext uri="{BB962C8B-B14F-4D97-AF65-F5344CB8AC3E}">
        <p14:creationId xmlns:p14="http://schemas.microsoft.com/office/powerpoint/2010/main" val="4129221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8998" t="18753" r="38994" b="13127"/>
          <a:stretch>
            <a:fillRect/>
          </a:stretch>
        </p:blipFill>
        <p:spPr bwMode="auto">
          <a:xfrm>
            <a:off x="427038" y="1230313"/>
            <a:ext cx="6137275" cy="642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266950"/>
            <a:ext cx="5073650" cy="402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556" name="Text Box 4"/>
          <p:cNvSpPr txBox="1">
            <a:spLocks noChangeArrowheads="1"/>
          </p:cNvSpPr>
          <p:nvPr/>
        </p:nvSpPr>
        <p:spPr bwMode="auto">
          <a:xfrm>
            <a:off x="4010025" y="6500813"/>
            <a:ext cx="2667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Ruddimann and Kutzbach 1991</a:t>
            </a:r>
          </a:p>
        </p:txBody>
      </p:sp>
      <p:sp>
        <p:nvSpPr>
          <p:cNvPr id="23557" name="Text Box 5"/>
          <p:cNvSpPr txBox="1">
            <a:spLocks noChangeArrowheads="1"/>
          </p:cNvSpPr>
          <p:nvPr/>
        </p:nvSpPr>
        <p:spPr bwMode="auto">
          <a:xfrm>
            <a:off x="4543425" y="8672513"/>
            <a:ext cx="213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dirty="0"/>
              <a:t>Berner and </a:t>
            </a:r>
            <a:r>
              <a:rPr lang="en-US" sz="1400" dirty="0" err="1"/>
              <a:t>Lasaga</a:t>
            </a:r>
            <a:r>
              <a:rPr lang="en-US" sz="1400" dirty="0"/>
              <a:t> 1989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844AEF-8377-D746-BF70-A06C7C761FE6}"/>
              </a:ext>
            </a:extLst>
          </p:cNvPr>
          <p:cNvPicPr>
            <a:picLocks noChangeAspect="1"/>
          </p:cNvPicPr>
          <p:nvPr/>
        </p:nvPicPr>
        <p:blipFill rotWithShape="1">
          <a:blip r:embed="rId3">
            <a:extLst>
              <a:ext uri="{28A0092B-C50C-407E-A947-70E740481C1C}">
                <a14:useLocalDpi xmlns:a14="http://schemas.microsoft.com/office/drawing/2010/main" val="0"/>
              </a:ext>
            </a:extLst>
          </a:blip>
          <a:srcRect l="10049" t="6414" r="10846" b="9226"/>
          <a:stretch/>
        </p:blipFill>
        <p:spPr>
          <a:xfrm>
            <a:off x="2205978" y="5932259"/>
            <a:ext cx="3066726" cy="2083060"/>
          </a:xfrm>
          <a:prstGeom prst="rect">
            <a:avLst/>
          </a:prstGeom>
        </p:spPr>
      </p:pic>
      <p:sp>
        <p:nvSpPr>
          <p:cNvPr id="2" name="TextBox 1">
            <a:extLst>
              <a:ext uri="{FF2B5EF4-FFF2-40B4-BE49-F238E27FC236}">
                <a16:creationId xmlns:a16="http://schemas.microsoft.com/office/drawing/2014/main" id="{38A9386F-A210-B042-A5E3-BD59F33BF8FF}"/>
              </a:ext>
            </a:extLst>
          </p:cNvPr>
          <p:cNvSpPr txBox="1"/>
          <p:nvPr/>
        </p:nvSpPr>
        <p:spPr>
          <a:xfrm>
            <a:off x="608297" y="412035"/>
            <a:ext cx="5739707" cy="830997"/>
          </a:xfrm>
          <a:prstGeom prst="rect">
            <a:avLst/>
          </a:prstGeom>
          <a:noFill/>
        </p:spPr>
        <p:txBody>
          <a:bodyPr wrap="square" rtlCol="0">
            <a:spAutoFit/>
          </a:bodyPr>
          <a:lstStyle/>
          <a:p>
            <a:pPr algn="ctr"/>
            <a:r>
              <a:rPr lang="en-US" sz="2400" dirty="0"/>
              <a:t>The silicate weathering CO</a:t>
            </a:r>
            <a:r>
              <a:rPr lang="en-US" sz="2400" baseline="-25000" dirty="0"/>
              <a:t>2</a:t>
            </a:r>
            <a:r>
              <a:rPr lang="en-US" sz="2400" dirty="0"/>
              <a:t> thermostat</a:t>
            </a:r>
          </a:p>
          <a:p>
            <a:pPr algn="ctr"/>
            <a:r>
              <a:rPr lang="en-US" sz="2400" dirty="0"/>
              <a:t> </a:t>
            </a:r>
            <a:r>
              <a:rPr lang="en-US" sz="1600" i="1" dirty="0">
                <a:latin typeface="Times New Roman" panose="02020603050405020304" pitchFamily="18" charset="0"/>
                <a:cs typeface="Times New Roman" panose="02020603050405020304" pitchFamily="18" charset="0"/>
              </a:rPr>
              <a:t>Regulates atmospheric CO</a:t>
            </a:r>
            <a:r>
              <a:rPr lang="en-US" sz="1600" i="1" baseline="-25000" dirty="0">
                <a:latin typeface="Times New Roman" panose="02020603050405020304" pitchFamily="18" charset="0"/>
                <a:cs typeface="Times New Roman" panose="02020603050405020304" pitchFamily="18" charset="0"/>
              </a:rPr>
              <a:t>2 </a:t>
            </a:r>
            <a:r>
              <a:rPr lang="en-US" sz="1600" i="1" dirty="0">
                <a:latin typeface="Times New Roman" panose="02020603050405020304" pitchFamily="18" charset="0"/>
                <a:cs typeface="Times New Roman" panose="02020603050405020304" pitchFamily="18" charset="0"/>
              </a:rPr>
              <a:t>and climate on geologic time scales.</a:t>
            </a:r>
            <a:endParaRPr lang="en-US" sz="2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49C2D9-47F9-A64E-B133-11F40C046651}"/>
              </a:ext>
            </a:extLst>
          </p:cNvPr>
          <p:cNvSpPr txBox="1"/>
          <p:nvPr/>
        </p:nvSpPr>
        <p:spPr>
          <a:xfrm>
            <a:off x="2707648" y="5445896"/>
            <a:ext cx="2063385" cy="438582"/>
          </a:xfrm>
          <a:prstGeom prst="rect">
            <a:avLst/>
          </a:prstGeom>
          <a:noFill/>
        </p:spPr>
        <p:txBody>
          <a:bodyPr wrap="none" rtlCol="0">
            <a:spAutoFit/>
          </a:bodyPr>
          <a:lstStyle/>
          <a:p>
            <a:pPr algn="ctr"/>
            <a:r>
              <a:rPr lang="en-US" sz="1200" dirty="0">
                <a:latin typeface="Times New Roman" panose="02020603050405020304" pitchFamily="18" charset="0"/>
                <a:cs typeface="Times New Roman" panose="02020603050405020304" pitchFamily="18" charset="0"/>
              </a:rPr>
              <a:t>Only works for silicate rocks! </a:t>
            </a:r>
          </a:p>
          <a:p>
            <a:pPr algn="ctr"/>
            <a:r>
              <a:rPr lang="en-US" sz="1050" i="1" dirty="0">
                <a:latin typeface="Times New Roman" panose="02020603050405020304" pitchFamily="18" charset="0"/>
                <a:cs typeface="Times New Roman" panose="02020603050405020304" pitchFamily="18" charset="0"/>
              </a:rPr>
              <a:t>Doesn’t work for limestone.</a:t>
            </a:r>
          </a:p>
        </p:txBody>
      </p:sp>
      <p:sp>
        <p:nvSpPr>
          <p:cNvPr id="10" name="TextBox 9">
            <a:extLst>
              <a:ext uri="{FF2B5EF4-FFF2-40B4-BE49-F238E27FC236}">
                <a16:creationId xmlns:a16="http://schemas.microsoft.com/office/drawing/2014/main" id="{C5FD6535-65E9-034C-AD36-05337C29DD9C}"/>
              </a:ext>
            </a:extLst>
          </p:cNvPr>
          <p:cNvSpPr txBox="1"/>
          <p:nvPr/>
        </p:nvSpPr>
        <p:spPr>
          <a:xfrm>
            <a:off x="4572160" y="7279167"/>
            <a:ext cx="997388" cy="253916"/>
          </a:xfrm>
          <a:prstGeom prst="rect">
            <a:avLst/>
          </a:prstGeom>
          <a:noFill/>
        </p:spPr>
        <p:txBody>
          <a:bodyPr wrap="none" rtlCol="0">
            <a:spAutoFit/>
          </a:bodyPr>
          <a:lstStyle/>
          <a:p>
            <a:pPr algn="ctr"/>
            <a:r>
              <a:rPr lang="en-US" sz="1050" b="1" i="1" dirty="0">
                <a:latin typeface="Times New Roman" panose="02020603050405020304" pitchFamily="18" charset="0"/>
                <a:cs typeface="Times New Roman" panose="02020603050405020304" pitchFamily="18" charset="0"/>
              </a:rPr>
              <a:t>Urey Reaction</a:t>
            </a:r>
          </a:p>
        </p:txBody>
      </p:sp>
      <p:sp>
        <p:nvSpPr>
          <p:cNvPr id="4" name="Right Arrow 3">
            <a:extLst>
              <a:ext uri="{FF2B5EF4-FFF2-40B4-BE49-F238E27FC236}">
                <a16:creationId xmlns:a16="http://schemas.microsoft.com/office/drawing/2014/main" id="{5CF8CB2C-9C45-1044-B23C-81F5A83E327D}"/>
              </a:ext>
            </a:extLst>
          </p:cNvPr>
          <p:cNvSpPr/>
          <p:nvPr/>
        </p:nvSpPr>
        <p:spPr>
          <a:xfrm rot="10800000">
            <a:off x="4319330" y="7361435"/>
            <a:ext cx="293289" cy="9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42AF8F-9B66-6E4A-BC5C-8DE18B9CD335}"/>
              </a:ext>
            </a:extLst>
          </p:cNvPr>
          <p:cNvSpPr/>
          <p:nvPr/>
        </p:nvSpPr>
        <p:spPr>
          <a:xfrm>
            <a:off x="2320595" y="6684324"/>
            <a:ext cx="226577" cy="215371"/>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054C2B-B7E0-944B-800E-924FDE33FAA8}"/>
              </a:ext>
            </a:extLst>
          </p:cNvPr>
          <p:cNvSpPr/>
          <p:nvPr/>
        </p:nvSpPr>
        <p:spPr>
          <a:xfrm>
            <a:off x="2320595" y="6327650"/>
            <a:ext cx="226577" cy="215371"/>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9B25C35-783E-4A4D-8DAC-56303F6E5C57}"/>
              </a:ext>
            </a:extLst>
          </p:cNvPr>
          <p:cNvSpPr/>
          <p:nvPr/>
        </p:nvSpPr>
        <p:spPr>
          <a:xfrm flipV="1">
            <a:off x="4019923" y="7215777"/>
            <a:ext cx="360590" cy="12796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AC61381-10C5-664A-BD0F-0A9B87B35170}"/>
              </a:ext>
            </a:extLst>
          </p:cNvPr>
          <p:cNvGrpSpPr/>
          <p:nvPr/>
        </p:nvGrpSpPr>
        <p:grpSpPr>
          <a:xfrm>
            <a:off x="469006" y="1606965"/>
            <a:ext cx="5989435" cy="3622597"/>
            <a:chOff x="273800" y="1874089"/>
            <a:chExt cx="5989435" cy="3622597"/>
          </a:xfrm>
        </p:grpSpPr>
        <p:pic>
          <p:nvPicPr>
            <p:cNvPr id="5" name="Picture 4">
              <a:extLst>
                <a:ext uri="{FF2B5EF4-FFF2-40B4-BE49-F238E27FC236}">
                  <a16:creationId xmlns:a16="http://schemas.microsoft.com/office/drawing/2014/main" id="{4F8ACB5A-17B8-184B-ABE9-42621B8454A2}"/>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5210" t="2382" r="9821" b="3323"/>
            <a:stretch/>
          </p:blipFill>
          <p:spPr>
            <a:xfrm rot="16200000">
              <a:off x="1482784" y="665106"/>
              <a:ext cx="3571467" cy="5989434"/>
            </a:xfrm>
            <a:prstGeom prst="rect">
              <a:avLst/>
            </a:prstGeom>
          </p:spPr>
        </p:pic>
        <p:sp>
          <p:nvSpPr>
            <p:cNvPr id="14" name="Rectangle 13">
              <a:extLst>
                <a:ext uri="{FF2B5EF4-FFF2-40B4-BE49-F238E27FC236}">
                  <a16:creationId xmlns:a16="http://schemas.microsoft.com/office/drawing/2014/main" id="{C7CE40E2-6401-B340-AA62-2EA3D04FF1CA}"/>
                </a:ext>
              </a:extLst>
            </p:cNvPr>
            <p:cNvSpPr/>
            <p:nvPr/>
          </p:nvSpPr>
          <p:spPr>
            <a:xfrm>
              <a:off x="273800" y="2955358"/>
              <a:ext cx="834809" cy="41092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D3DAA85-9DE6-A645-B6F0-18BEE848B36D}"/>
                </a:ext>
              </a:extLst>
            </p:cNvPr>
            <p:cNvSpPr/>
            <p:nvPr/>
          </p:nvSpPr>
          <p:spPr>
            <a:xfrm>
              <a:off x="3146768" y="3940821"/>
              <a:ext cx="1805558" cy="218485"/>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28CE3BA-1ACB-384C-9CD2-22BC7B6CA40A}"/>
                </a:ext>
              </a:extLst>
            </p:cNvPr>
            <p:cNvSpPr/>
            <p:nvPr/>
          </p:nvSpPr>
          <p:spPr>
            <a:xfrm>
              <a:off x="4457677" y="5227072"/>
              <a:ext cx="1805558" cy="218485"/>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E734AAA-B73F-4B4D-8B86-6511FFC389E0}"/>
                </a:ext>
              </a:extLst>
            </p:cNvPr>
            <p:cNvSpPr/>
            <p:nvPr/>
          </p:nvSpPr>
          <p:spPr>
            <a:xfrm>
              <a:off x="1108609" y="3185074"/>
              <a:ext cx="614995" cy="262133"/>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6F7E3F-62B1-7546-9515-670EDF2B5FB7}"/>
                </a:ext>
              </a:extLst>
            </p:cNvPr>
            <p:cNvSpPr/>
            <p:nvPr/>
          </p:nvSpPr>
          <p:spPr>
            <a:xfrm>
              <a:off x="1943418" y="3005479"/>
              <a:ext cx="614995" cy="262133"/>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8122FC6-CC8B-7E47-9D05-F181F1471AF7}"/>
                </a:ext>
              </a:extLst>
            </p:cNvPr>
            <p:cNvSpPr/>
            <p:nvPr/>
          </p:nvSpPr>
          <p:spPr>
            <a:xfrm>
              <a:off x="3367441" y="3603252"/>
              <a:ext cx="1090236" cy="337569"/>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105F290-866D-024E-8187-BF24C17AE3CC}"/>
                </a:ext>
              </a:extLst>
            </p:cNvPr>
            <p:cNvSpPr/>
            <p:nvPr/>
          </p:nvSpPr>
          <p:spPr>
            <a:xfrm>
              <a:off x="5365019" y="4006705"/>
              <a:ext cx="550259" cy="337569"/>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2D24616-EB8D-2C4B-9EEE-C52C2FC016DA}"/>
                </a:ext>
              </a:extLst>
            </p:cNvPr>
            <p:cNvSpPr/>
            <p:nvPr/>
          </p:nvSpPr>
          <p:spPr>
            <a:xfrm>
              <a:off x="5200226" y="5122258"/>
              <a:ext cx="723143" cy="8863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0929EB0-7B04-6A4C-877C-3147768EE21F}"/>
                </a:ext>
              </a:extLst>
            </p:cNvPr>
            <p:cNvSpPr txBox="1"/>
            <p:nvPr/>
          </p:nvSpPr>
          <p:spPr>
            <a:xfrm>
              <a:off x="4416375" y="2829731"/>
              <a:ext cx="990977" cy="215444"/>
            </a:xfrm>
            <a:prstGeom prst="rect">
              <a:avLst/>
            </a:prstGeom>
            <a:noFill/>
          </p:spPr>
          <p:txBody>
            <a:bodyPr wrap="none" rtlCol="0">
              <a:spAutoFit/>
            </a:bodyPr>
            <a:lstStyle/>
            <a:p>
              <a:pPr algn="ctr"/>
              <a:r>
                <a:rPr lang="en-US" sz="800" i="1" dirty="0">
                  <a:latin typeface="Times New Roman" panose="02020603050405020304" pitchFamily="18" charset="0"/>
                  <a:cs typeface="Times New Roman" panose="02020603050405020304" pitchFamily="18" charset="0"/>
                </a:rPr>
                <a:t>Volcanic Emissions</a:t>
              </a:r>
            </a:p>
          </p:txBody>
        </p:sp>
        <p:sp>
          <p:nvSpPr>
            <p:cNvPr id="23" name="Rectangle 22">
              <a:extLst>
                <a:ext uri="{FF2B5EF4-FFF2-40B4-BE49-F238E27FC236}">
                  <a16:creationId xmlns:a16="http://schemas.microsoft.com/office/drawing/2014/main" id="{FCEB9E8D-BDD2-CB4B-97D3-48EE457F0627}"/>
                </a:ext>
              </a:extLst>
            </p:cNvPr>
            <p:cNvSpPr/>
            <p:nvPr/>
          </p:nvSpPr>
          <p:spPr>
            <a:xfrm>
              <a:off x="4399113" y="2817220"/>
              <a:ext cx="1040607" cy="234059"/>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ECDE04C-0DFA-5642-A4B5-873507BCB464}"/>
                </a:ext>
              </a:extLst>
            </p:cNvPr>
            <p:cNvSpPr txBox="1"/>
            <p:nvPr/>
          </p:nvSpPr>
          <p:spPr>
            <a:xfrm>
              <a:off x="542167" y="2760997"/>
              <a:ext cx="261610" cy="230832"/>
            </a:xfrm>
            <a:prstGeom prst="rect">
              <a:avLst/>
            </a:prstGeom>
            <a:noFill/>
          </p:spPr>
          <p:txBody>
            <a:bodyPr wrap="none" rtlCol="0">
              <a:spAutoFit/>
            </a:bodyPr>
            <a:lstStyle/>
            <a:p>
              <a:r>
                <a:rPr lang="en-US" sz="900" dirty="0"/>
                <a:t>B</a:t>
              </a:r>
              <a:endParaRPr lang="en-US" sz="1100" dirty="0"/>
            </a:p>
          </p:txBody>
        </p:sp>
        <p:sp>
          <p:nvSpPr>
            <p:cNvPr id="25" name="TextBox 24">
              <a:extLst>
                <a:ext uri="{FF2B5EF4-FFF2-40B4-BE49-F238E27FC236}">
                  <a16:creationId xmlns:a16="http://schemas.microsoft.com/office/drawing/2014/main" id="{1137B1AB-EB17-794A-A388-34E987F9DABA}"/>
                </a:ext>
              </a:extLst>
            </p:cNvPr>
            <p:cNvSpPr txBox="1"/>
            <p:nvPr/>
          </p:nvSpPr>
          <p:spPr>
            <a:xfrm>
              <a:off x="3777022" y="3997747"/>
              <a:ext cx="268022" cy="230832"/>
            </a:xfrm>
            <a:prstGeom prst="rect">
              <a:avLst/>
            </a:prstGeom>
            <a:noFill/>
          </p:spPr>
          <p:txBody>
            <a:bodyPr wrap="none" rtlCol="0">
              <a:spAutoFit/>
            </a:bodyPr>
            <a:lstStyle/>
            <a:p>
              <a:r>
                <a:rPr lang="en-US" sz="900" dirty="0"/>
                <a:t>C</a:t>
              </a:r>
            </a:p>
          </p:txBody>
        </p:sp>
        <p:sp>
          <p:nvSpPr>
            <p:cNvPr id="26" name="TextBox 25">
              <a:extLst>
                <a:ext uri="{FF2B5EF4-FFF2-40B4-BE49-F238E27FC236}">
                  <a16:creationId xmlns:a16="http://schemas.microsoft.com/office/drawing/2014/main" id="{2F9A8B08-59CC-4042-97F8-33F7A374851A}"/>
                </a:ext>
              </a:extLst>
            </p:cNvPr>
            <p:cNvSpPr txBox="1"/>
            <p:nvPr/>
          </p:nvSpPr>
          <p:spPr>
            <a:xfrm>
              <a:off x="5192954" y="5265854"/>
              <a:ext cx="261610" cy="230832"/>
            </a:xfrm>
            <a:prstGeom prst="rect">
              <a:avLst/>
            </a:prstGeom>
            <a:noFill/>
          </p:spPr>
          <p:txBody>
            <a:bodyPr wrap="none" rtlCol="0">
              <a:spAutoFit/>
            </a:bodyPr>
            <a:lstStyle/>
            <a:p>
              <a:r>
                <a:rPr lang="en-US" sz="900" dirty="0"/>
                <a:t>E</a:t>
              </a:r>
              <a:endParaRPr lang="en-US" sz="1200" dirty="0"/>
            </a:p>
          </p:txBody>
        </p:sp>
        <p:sp>
          <p:nvSpPr>
            <p:cNvPr id="28" name="TextBox 27">
              <a:extLst>
                <a:ext uri="{FF2B5EF4-FFF2-40B4-BE49-F238E27FC236}">
                  <a16:creationId xmlns:a16="http://schemas.microsoft.com/office/drawing/2014/main" id="{008F4E20-7A44-4F47-9284-3EB9A9B05F65}"/>
                </a:ext>
              </a:extLst>
            </p:cNvPr>
            <p:cNvSpPr txBox="1"/>
            <p:nvPr/>
          </p:nvSpPr>
          <p:spPr>
            <a:xfrm>
              <a:off x="3279189" y="4934624"/>
              <a:ext cx="1013419" cy="246221"/>
            </a:xfrm>
            <a:prstGeom prst="rect">
              <a:avLst/>
            </a:prstGeom>
            <a:noFill/>
          </p:spPr>
          <p:txBody>
            <a:bodyPr wrap="none" rtlCol="0">
              <a:spAutoFit/>
            </a:bodyPr>
            <a:lstStyle/>
            <a:p>
              <a:r>
                <a:rPr lang="en-US" sz="1000" dirty="0"/>
                <a:t>Plate tectonics</a:t>
              </a:r>
            </a:p>
          </p:txBody>
        </p:sp>
      </p:grpSp>
      <p:sp>
        <p:nvSpPr>
          <p:cNvPr id="29" name="TextBox 28">
            <a:extLst>
              <a:ext uri="{FF2B5EF4-FFF2-40B4-BE49-F238E27FC236}">
                <a16:creationId xmlns:a16="http://schemas.microsoft.com/office/drawing/2014/main" id="{74558F3B-BBF7-DB4F-9655-DA92C70D595B}"/>
              </a:ext>
            </a:extLst>
          </p:cNvPr>
          <p:cNvSpPr txBox="1"/>
          <p:nvPr/>
        </p:nvSpPr>
        <p:spPr>
          <a:xfrm>
            <a:off x="4282815" y="6294008"/>
            <a:ext cx="1835760" cy="215444"/>
          </a:xfrm>
          <a:prstGeom prst="rect">
            <a:avLst/>
          </a:prstGeom>
          <a:noFill/>
        </p:spPr>
        <p:txBody>
          <a:bodyPr wrap="none" rtlCol="0">
            <a:spAutoFit/>
          </a:bodyPr>
          <a:lstStyle/>
          <a:p>
            <a:pPr algn="ctr"/>
            <a:r>
              <a:rPr lang="en-US" sz="800" i="1" dirty="0">
                <a:latin typeface="Times New Roman" panose="02020603050405020304" pitchFamily="18" charset="0"/>
                <a:cs typeface="Times New Roman" panose="02020603050405020304" pitchFamily="18" charset="0"/>
              </a:rPr>
              <a:t>Temperature, moisture, &amp; CO</a:t>
            </a:r>
            <a:r>
              <a:rPr lang="en-US" sz="800" i="1" baseline="-25000" dirty="0">
                <a:latin typeface="Times New Roman" panose="02020603050405020304" pitchFamily="18" charset="0"/>
                <a:cs typeface="Times New Roman" panose="02020603050405020304" pitchFamily="18" charset="0"/>
              </a:rPr>
              <a:t>2</a:t>
            </a:r>
            <a:r>
              <a:rPr lang="en-US" sz="800" i="1" dirty="0">
                <a:latin typeface="Times New Roman" panose="02020603050405020304" pitchFamily="18" charset="0"/>
                <a:cs typeface="Times New Roman" panose="02020603050405020304" pitchFamily="18" charset="0"/>
              </a:rPr>
              <a:t> sensitive</a:t>
            </a:r>
          </a:p>
        </p:txBody>
      </p:sp>
      <p:sp>
        <p:nvSpPr>
          <p:cNvPr id="30" name="TextBox 29">
            <a:extLst>
              <a:ext uri="{FF2B5EF4-FFF2-40B4-BE49-F238E27FC236}">
                <a16:creationId xmlns:a16="http://schemas.microsoft.com/office/drawing/2014/main" id="{036F87E5-50A9-F244-96F2-B652CA932917}"/>
              </a:ext>
            </a:extLst>
          </p:cNvPr>
          <p:cNvSpPr txBox="1"/>
          <p:nvPr/>
        </p:nvSpPr>
        <p:spPr>
          <a:xfrm>
            <a:off x="791879" y="8286862"/>
            <a:ext cx="5690982" cy="461665"/>
          </a:xfrm>
          <a:prstGeom prst="rect">
            <a:avLst/>
          </a:prstGeom>
          <a:noFill/>
        </p:spPr>
        <p:txBody>
          <a:bodyPr wrap="none" rtlCol="0">
            <a:spAutoFit/>
          </a:bodyPr>
          <a:lstStyle/>
          <a:p>
            <a:pPr algn="ctr"/>
            <a:r>
              <a:rPr lang="en-US" sz="1200" b="1" i="1" dirty="0">
                <a:latin typeface="Times New Roman" panose="02020603050405020304" pitchFamily="18" charset="0"/>
                <a:cs typeface="Times New Roman" panose="02020603050405020304" pitchFamily="18" charset="0"/>
              </a:rPr>
              <a:t>Rate of tectonic activity (mtn. uplift &amp; volcanic degassing) controls the set-point of the </a:t>
            </a:r>
          </a:p>
          <a:p>
            <a:pPr algn="ctr"/>
            <a:r>
              <a:rPr lang="en-US" sz="1200" b="1" i="1" dirty="0">
                <a:latin typeface="Times New Roman" panose="02020603050405020304" pitchFamily="18" charset="0"/>
                <a:cs typeface="Times New Roman" panose="02020603050405020304" pitchFamily="18" charset="0"/>
              </a:rPr>
              <a:t>“thermostat” creating hot-house or ice age conditions</a:t>
            </a:r>
          </a:p>
        </p:txBody>
      </p:sp>
      <p:sp>
        <p:nvSpPr>
          <p:cNvPr id="8" name="Rectangle 7">
            <a:extLst>
              <a:ext uri="{FF2B5EF4-FFF2-40B4-BE49-F238E27FC236}">
                <a16:creationId xmlns:a16="http://schemas.microsoft.com/office/drawing/2014/main" id="{4616AD8C-0A68-974E-83B3-7925C638B7AC}"/>
              </a:ext>
            </a:extLst>
          </p:cNvPr>
          <p:cNvSpPr/>
          <p:nvPr/>
        </p:nvSpPr>
        <p:spPr>
          <a:xfrm>
            <a:off x="427910" y="3099163"/>
            <a:ext cx="309463" cy="213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F85174-4C34-1A4F-8A0E-9A2D456D9AD8}"/>
              </a:ext>
            </a:extLst>
          </p:cNvPr>
          <p:cNvSpPr txBox="1"/>
          <p:nvPr/>
        </p:nvSpPr>
        <p:spPr>
          <a:xfrm>
            <a:off x="2815906" y="7406125"/>
            <a:ext cx="657552" cy="184666"/>
          </a:xfrm>
          <a:prstGeom prst="rect">
            <a:avLst/>
          </a:prstGeom>
          <a:noFill/>
        </p:spPr>
        <p:txBody>
          <a:bodyPr wrap="none" rtlCol="0">
            <a:spAutoFit/>
          </a:bodyPr>
          <a:lstStyle/>
          <a:p>
            <a:r>
              <a:rPr lang="en-US" sz="600" dirty="0"/>
              <a:t>Igneous Rock</a:t>
            </a:r>
          </a:p>
        </p:txBody>
      </p:sp>
      <p:sp>
        <p:nvSpPr>
          <p:cNvPr id="31" name="TextBox 30">
            <a:extLst>
              <a:ext uri="{FF2B5EF4-FFF2-40B4-BE49-F238E27FC236}">
                <a16:creationId xmlns:a16="http://schemas.microsoft.com/office/drawing/2014/main" id="{A19C4059-3766-644D-A223-D91646EC74FD}"/>
              </a:ext>
            </a:extLst>
          </p:cNvPr>
          <p:cNvSpPr txBox="1"/>
          <p:nvPr/>
        </p:nvSpPr>
        <p:spPr>
          <a:xfrm>
            <a:off x="3410564" y="7411913"/>
            <a:ext cx="816249" cy="184666"/>
          </a:xfrm>
          <a:prstGeom prst="rect">
            <a:avLst/>
          </a:prstGeom>
          <a:noFill/>
        </p:spPr>
        <p:txBody>
          <a:bodyPr wrap="none" rtlCol="0">
            <a:spAutoFit/>
          </a:bodyPr>
          <a:lstStyle/>
          <a:p>
            <a:r>
              <a:rPr lang="en-US" sz="600" dirty="0"/>
              <a:t>Sedimentary Rock</a:t>
            </a:r>
          </a:p>
        </p:txBody>
      </p:sp>
    </p:spTree>
    <p:extLst>
      <p:ext uri="{BB962C8B-B14F-4D97-AF65-F5344CB8AC3E}">
        <p14:creationId xmlns:p14="http://schemas.microsoft.com/office/powerpoint/2010/main" val="803213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290513"/>
            <a:ext cx="3448050" cy="400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5041900" y="4094163"/>
            <a:ext cx="12493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a:t>Emiliani 1995</a:t>
            </a:r>
          </a:p>
        </p:txBody>
      </p:sp>
      <p:sp>
        <p:nvSpPr>
          <p:cNvPr id="24582" name="Text Box 6"/>
          <p:cNvSpPr txBox="1">
            <a:spLocks noChangeArrowheads="1"/>
          </p:cNvSpPr>
          <p:nvPr/>
        </p:nvSpPr>
        <p:spPr bwMode="auto">
          <a:xfrm>
            <a:off x="4595813" y="8705850"/>
            <a:ext cx="22447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Valentine and Moore 1970</a:t>
            </a:r>
          </a:p>
          <a:p>
            <a:r>
              <a:rPr lang="en-US" sz="1200"/>
              <a:t>Adapted by Cockell et al. 2007</a:t>
            </a:r>
          </a:p>
        </p:txBody>
      </p:sp>
      <p:pic>
        <p:nvPicPr>
          <p:cNvPr id="245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103348"/>
            <a:ext cx="4430317" cy="3564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4" name="Text Box 8"/>
          <p:cNvSpPr txBox="1">
            <a:spLocks noChangeArrowheads="1"/>
          </p:cNvSpPr>
          <p:nvPr/>
        </p:nvSpPr>
        <p:spPr bwMode="auto">
          <a:xfrm>
            <a:off x="1809750" y="4792663"/>
            <a:ext cx="3349625" cy="27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Diversity of benthic shelf-dwelling invertebrates</a:t>
            </a:r>
          </a:p>
        </p:txBody>
      </p:sp>
      <p:pic>
        <p:nvPicPr>
          <p:cNvPr id="2" name="Picture 1">
            <a:extLst>
              <a:ext uri="{FF2B5EF4-FFF2-40B4-BE49-F238E27FC236}">
                <a16:creationId xmlns:a16="http://schemas.microsoft.com/office/drawing/2014/main" id="{57AF4BF6-699E-6548-B5AE-FBB55EB8B64F}"/>
              </a:ext>
            </a:extLst>
          </p:cNvPr>
          <p:cNvPicPr>
            <a:picLocks noChangeAspect="1"/>
          </p:cNvPicPr>
          <p:nvPr/>
        </p:nvPicPr>
        <p:blipFill>
          <a:blip r:embed="rId5"/>
          <a:stretch>
            <a:fillRect/>
          </a:stretch>
        </p:blipFill>
        <p:spPr>
          <a:xfrm>
            <a:off x="172649" y="1679863"/>
            <a:ext cx="1214937" cy="947689"/>
          </a:xfrm>
          <a:prstGeom prst="rect">
            <a:avLst/>
          </a:prstGeom>
        </p:spPr>
      </p:pic>
      <p:sp>
        <p:nvSpPr>
          <p:cNvPr id="3" name="TextBox 2">
            <a:extLst>
              <a:ext uri="{FF2B5EF4-FFF2-40B4-BE49-F238E27FC236}">
                <a16:creationId xmlns:a16="http://schemas.microsoft.com/office/drawing/2014/main" id="{5CFF2DC5-2E19-FF43-9290-8912D9D14F6B}"/>
              </a:ext>
            </a:extLst>
          </p:cNvPr>
          <p:cNvSpPr txBox="1"/>
          <p:nvPr/>
        </p:nvSpPr>
        <p:spPr>
          <a:xfrm>
            <a:off x="172649" y="1438741"/>
            <a:ext cx="1098378" cy="184666"/>
          </a:xfrm>
          <a:prstGeom prst="rect">
            <a:avLst/>
          </a:prstGeom>
          <a:noFill/>
        </p:spPr>
        <p:txBody>
          <a:bodyPr wrap="none" rtlCol="0">
            <a:spAutoFit/>
          </a:bodyPr>
          <a:lstStyle/>
          <a:p>
            <a:r>
              <a:rPr lang="en-US" sz="600" dirty="0"/>
              <a:t>Protection from solar wind.</a:t>
            </a:r>
          </a:p>
        </p:txBody>
      </p:sp>
      <p:sp>
        <p:nvSpPr>
          <p:cNvPr id="5" name="TextBox 4">
            <a:extLst>
              <a:ext uri="{FF2B5EF4-FFF2-40B4-BE49-F238E27FC236}">
                <a16:creationId xmlns:a16="http://schemas.microsoft.com/office/drawing/2014/main" id="{D00E3DAD-1CC4-3DA0-B02B-32806B39798C}"/>
              </a:ext>
            </a:extLst>
          </p:cNvPr>
          <p:cNvSpPr txBox="1"/>
          <p:nvPr/>
        </p:nvSpPr>
        <p:spPr>
          <a:xfrm>
            <a:off x="1714500" y="4422296"/>
            <a:ext cx="342900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4479BB63-BC60-D32F-50B6-E63DCBE25684}"/>
              </a:ext>
            </a:extLst>
          </p:cNvPr>
          <p:cNvSpPr txBox="1"/>
          <p:nvPr/>
        </p:nvSpPr>
        <p:spPr>
          <a:xfrm>
            <a:off x="1714500" y="4422296"/>
            <a:ext cx="3429000" cy="369332"/>
          </a:xfrm>
          <a:prstGeom prst="rect">
            <a:avLst/>
          </a:prstGeom>
          <a:noFill/>
        </p:spPr>
        <p:txBody>
          <a:bodyPr wrap="square">
            <a:spAutoFit/>
          </a:bodyPr>
          <a:lstStyle/>
          <a:p>
            <a:endParaRPr lang="en-US" dirty="0"/>
          </a:p>
        </p:txBody>
      </p:sp>
      <p:pic>
        <p:nvPicPr>
          <p:cNvPr id="8" name="Picture 7">
            <a:extLst>
              <a:ext uri="{FF2B5EF4-FFF2-40B4-BE49-F238E27FC236}">
                <a16:creationId xmlns:a16="http://schemas.microsoft.com/office/drawing/2014/main" id="{FEAE1832-5C3E-4199-5A8C-80C156786116}"/>
              </a:ext>
            </a:extLst>
          </p:cNvPr>
          <p:cNvPicPr>
            <a:picLocks noChangeAspect="1"/>
          </p:cNvPicPr>
          <p:nvPr/>
        </p:nvPicPr>
        <p:blipFill>
          <a:blip r:embed="rId6"/>
          <a:stretch>
            <a:fillRect/>
          </a:stretch>
        </p:blipFill>
        <p:spPr>
          <a:xfrm>
            <a:off x="172649" y="5163171"/>
            <a:ext cx="1337231" cy="13532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675" y="228599"/>
            <a:ext cx="4708525" cy="3700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68" name="Group 20"/>
          <p:cNvGrpSpPr>
            <a:grpSpLocks/>
          </p:cNvGrpSpPr>
          <p:nvPr/>
        </p:nvGrpSpPr>
        <p:grpSpPr bwMode="auto">
          <a:xfrm>
            <a:off x="1066800" y="4419600"/>
            <a:ext cx="4800600" cy="4418013"/>
            <a:chOff x="672" y="2928"/>
            <a:chExt cx="3024" cy="2783"/>
          </a:xfrm>
        </p:grpSpPr>
        <p:pic>
          <p:nvPicPr>
            <p:cNvPr id="206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2928"/>
              <a:ext cx="3024" cy="27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70" name="Rectangle 22"/>
            <p:cNvSpPr>
              <a:spLocks noChangeArrowheads="1"/>
            </p:cNvSpPr>
            <p:nvPr/>
          </p:nvSpPr>
          <p:spPr bwMode="auto">
            <a:xfrm>
              <a:off x="816" y="4848"/>
              <a:ext cx="1536" cy="288"/>
            </a:xfrm>
            <a:prstGeom prst="rect">
              <a:avLst/>
            </a:prstGeom>
            <a:solidFill>
              <a:srgbClr val="FF9900">
                <a:alpha val="2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71" name="Rectangle 23"/>
            <p:cNvSpPr>
              <a:spLocks noChangeArrowheads="1"/>
            </p:cNvSpPr>
            <p:nvPr/>
          </p:nvSpPr>
          <p:spPr bwMode="auto">
            <a:xfrm>
              <a:off x="2400" y="4656"/>
              <a:ext cx="1248" cy="384"/>
            </a:xfrm>
            <a:prstGeom prst="rect">
              <a:avLst/>
            </a:prstGeom>
            <a:solidFill>
              <a:srgbClr val="FF9900">
                <a:alpha val="2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72" name="Rectangle 24"/>
            <p:cNvSpPr>
              <a:spLocks noChangeArrowheads="1"/>
            </p:cNvSpPr>
            <p:nvPr/>
          </p:nvSpPr>
          <p:spPr bwMode="auto">
            <a:xfrm>
              <a:off x="2400" y="5040"/>
              <a:ext cx="1248" cy="192"/>
            </a:xfrm>
            <a:prstGeom prst="rect">
              <a:avLst/>
            </a:prstGeom>
            <a:solidFill>
              <a:srgbClr val="FF9900">
                <a:alpha val="2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73" name="Rectangle 25"/>
            <p:cNvSpPr>
              <a:spLocks noChangeArrowheads="1"/>
            </p:cNvSpPr>
            <p:nvPr/>
          </p:nvSpPr>
          <p:spPr bwMode="auto">
            <a:xfrm>
              <a:off x="768" y="5184"/>
              <a:ext cx="336" cy="144"/>
            </a:xfrm>
            <a:prstGeom prst="rect">
              <a:avLst/>
            </a:prstGeom>
            <a:solidFill>
              <a:srgbClr val="FF9900">
                <a:alpha val="2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74" name="Rectangle 26"/>
            <p:cNvSpPr>
              <a:spLocks noChangeArrowheads="1"/>
            </p:cNvSpPr>
            <p:nvPr/>
          </p:nvSpPr>
          <p:spPr bwMode="auto">
            <a:xfrm>
              <a:off x="768" y="5328"/>
              <a:ext cx="1296" cy="144"/>
            </a:xfrm>
            <a:prstGeom prst="rect">
              <a:avLst/>
            </a:prstGeom>
            <a:solidFill>
              <a:srgbClr val="FF9900">
                <a:alpha val="2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Text Box 13"/>
          <p:cNvSpPr txBox="1">
            <a:spLocks noChangeArrowheads="1"/>
          </p:cNvSpPr>
          <p:nvPr/>
        </p:nvSpPr>
        <p:spPr bwMode="auto">
          <a:xfrm>
            <a:off x="1050925" y="2093913"/>
            <a:ext cx="184150"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a:p>
        </p:txBody>
      </p:sp>
      <p:grpSp>
        <p:nvGrpSpPr>
          <p:cNvPr id="5141" name="Group 21"/>
          <p:cNvGrpSpPr>
            <a:grpSpLocks/>
          </p:cNvGrpSpPr>
          <p:nvPr/>
        </p:nvGrpSpPr>
        <p:grpSpPr bwMode="auto">
          <a:xfrm>
            <a:off x="304800" y="5029200"/>
            <a:ext cx="6324600" cy="3581400"/>
            <a:chOff x="144" y="144"/>
            <a:chExt cx="3984" cy="2256"/>
          </a:xfrm>
        </p:grpSpPr>
        <p:sp>
          <p:nvSpPr>
            <p:cNvPr id="5134" name="Rectangle 14"/>
            <p:cNvSpPr>
              <a:spLocks noChangeArrowheads="1"/>
            </p:cNvSpPr>
            <p:nvPr/>
          </p:nvSpPr>
          <p:spPr bwMode="auto">
            <a:xfrm>
              <a:off x="240" y="144"/>
              <a:ext cx="3696" cy="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3600" b="1"/>
                <a:t>The End of Nature</a:t>
              </a:r>
              <a:endParaRPr lang="en-US" sz="3600"/>
            </a:p>
          </p:txBody>
        </p:sp>
        <p:sp>
          <p:nvSpPr>
            <p:cNvPr id="5135" name="Rectangle 15"/>
            <p:cNvSpPr>
              <a:spLocks noChangeArrowheads="1"/>
            </p:cNvSpPr>
            <p:nvPr/>
          </p:nvSpPr>
          <p:spPr bwMode="auto">
            <a:xfrm>
              <a:off x="144" y="672"/>
              <a:ext cx="3984"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spcBef>
                  <a:spcPct val="20000"/>
                </a:spcBef>
              </a:pPr>
              <a:r>
                <a:rPr lang="en-US" sz="2800"/>
                <a:t>“… any clear dichotomy between pristine ecosystems and human-altered areas that may have existed in the past has vanished …”</a:t>
              </a:r>
            </a:p>
            <a:p>
              <a:pPr algn="ctr">
                <a:spcBef>
                  <a:spcPct val="20000"/>
                </a:spcBef>
              </a:pPr>
              <a:endParaRPr lang="en-US" sz="2800"/>
            </a:p>
            <a:p>
              <a:pPr algn="ctr">
                <a:spcBef>
                  <a:spcPct val="20000"/>
                </a:spcBef>
              </a:pPr>
              <a:r>
                <a:rPr lang="en-US" sz="2000" i="1"/>
                <a:t>Peter Vitousek 1994</a:t>
              </a:r>
              <a:endParaRPr lang="en-US" sz="2000"/>
            </a:p>
          </p:txBody>
        </p:sp>
      </p:grpSp>
      <p:grpSp>
        <p:nvGrpSpPr>
          <p:cNvPr id="5137" name="Group 17"/>
          <p:cNvGrpSpPr>
            <a:grpSpLocks/>
          </p:cNvGrpSpPr>
          <p:nvPr/>
        </p:nvGrpSpPr>
        <p:grpSpPr bwMode="auto">
          <a:xfrm>
            <a:off x="1676400" y="228600"/>
            <a:ext cx="2819400" cy="4038600"/>
            <a:chOff x="528" y="432"/>
            <a:chExt cx="3466" cy="4896"/>
          </a:xfrm>
        </p:grpSpPr>
        <p:pic>
          <p:nvPicPr>
            <p:cNvPr id="513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 y="432"/>
              <a:ext cx="3466" cy="4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139" name="Rectangle 19"/>
            <p:cNvSpPr>
              <a:spLocks noChangeArrowheads="1"/>
            </p:cNvSpPr>
            <p:nvPr/>
          </p:nvSpPr>
          <p:spPr bwMode="auto">
            <a:xfrm>
              <a:off x="528" y="432"/>
              <a:ext cx="1152" cy="62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5140" name="Text Box 20"/>
          <p:cNvSpPr txBox="1">
            <a:spLocks noChangeArrowheads="1"/>
          </p:cNvSpPr>
          <p:nvPr/>
        </p:nvSpPr>
        <p:spPr bwMode="auto">
          <a:xfrm>
            <a:off x="4800600" y="3505200"/>
            <a:ext cx="1282700" cy="63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Bill McKibben</a:t>
            </a:r>
          </a:p>
          <a:p>
            <a:r>
              <a:rPr lang="en-US" sz="1200"/>
              <a:t>The New Yorker</a:t>
            </a:r>
          </a:p>
          <a:p>
            <a:r>
              <a:rPr lang="en-US" sz="1200"/>
              <a:t>Sept. 11, 1989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698371"/>
            <a:ext cx="4368800" cy="6749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876300" y="432544"/>
            <a:ext cx="5322867" cy="584775"/>
          </a:xfrm>
          <a:prstGeom prst="rect">
            <a:avLst/>
          </a:prstGeom>
          <a:noFill/>
        </p:spPr>
        <p:txBody>
          <a:bodyPr wrap="none" rtlCol="0">
            <a:spAutoFit/>
          </a:bodyPr>
          <a:lstStyle/>
          <a:p>
            <a:r>
              <a:rPr lang="en-US" sz="3200" b="1" dirty="0"/>
              <a:t>Welcome to planet </a:t>
            </a:r>
            <a:r>
              <a:rPr lang="en-US" sz="3200" b="1" dirty="0" err="1"/>
              <a:t>Eaarth</a:t>
            </a:r>
            <a:r>
              <a:rPr lang="en-US" sz="3200" b="1" dirty="0"/>
              <a:t>!</a:t>
            </a:r>
          </a:p>
        </p:txBody>
      </p:sp>
    </p:spTree>
    <p:extLst>
      <p:ext uri="{BB962C8B-B14F-4D97-AF65-F5344CB8AC3E}">
        <p14:creationId xmlns:p14="http://schemas.microsoft.com/office/powerpoint/2010/main" val="340212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cience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304800"/>
            <a:ext cx="3181350"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29699" name="Rectangle 3"/>
          <p:cNvSpPr>
            <a:spLocks noChangeArrowheads="1"/>
          </p:cNvSpPr>
          <p:nvPr/>
        </p:nvSpPr>
        <p:spPr bwMode="auto">
          <a:xfrm>
            <a:off x="376238" y="5865813"/>
            <a:ext cx="6143625"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2800"/>
              <a:t>“The health of an economy cannot be </a:t>
            </a:r>
            <a:br>
              <a:rPr lang="en-US" sz="2800"/>
            </a:br>
            <a:r>
              <a:rPr lang="en-US" sz="2800"/>
              <a:t>separated from that of its natural support systems.”</a:t>
            </a:r>
          </a:p>
        </p:txBody>
      </p:sp>
      <p:sp>
        <p:nvSpPr>
          <p:cNvPr id="29700" name="Text Box 4"/>
          <p:cNvSpPr txBox="1">
            <a:spLocks noChangeArrowheads="1"/>
          </p:cNvSpPr>
          <p:nvPr/>
        </p:nvSpPr>
        <p:spPr bwMode="auto">
          <a:xfrm>
            <a:off x="3581400" y="7212013"/>
            <a:ext cx="29495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pPr eaLnBrk="0" hangingPunct="0"/>
            <a:r>
              <a:rPr lang="en-US" sz="1600" b="1" i="1">
                <a:latin typeface="Times New Roman" pitchFamily="18" charset="0"/>
              </a:rPr>
              <a:t>Lester R. Brown 2006 Plan B 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048979"/>
            <a:ext cx="5884863" cy="3335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4660900"/>
            <a:ext cx="5410200" cy="3675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87" name="Text Box 15"/>
          <p:cNvSpPr txBox="1">
            <a:spLocks noChangeArrowheads="1"/>
          </p:cNvSpPr>
          <p:nvPr/>
        </p:nvSpPr>
        <p:spPr bwMode="auto">
          <a:xfrm>
            <a:off x="5153025" y="8585200"/>
            <a:ext cx="14335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Elvidge et al. 1997</a:t>
            </a:r>
          </a:p>
        </p:txBody>
      </p:sp>
      <p:sp>
        <p:nvSpPr>
          <p:cNvPr id="2" name="TextBox 1"/>
          <p:cNvSpPr txBox="1"/>
          <p:nvPr/>
        </p:nvSpPr>
        <p:spPr>
          <a:xfrm>
            <a:off x="2533681" y="457199"/>
            <a:ext cx="1689886" cy="523220"/>
          </a:xfrm>
          <a:prstGeom prst="rect">
            <a:avLst/>
          </a:prstGeom>
          <a:noFill/>
        </p:spPr>
        <p:txBody>
          <a:bodyPr wrap="none" rtlCol="0">
            <a:spAutoFit/>
          </a:bodyPr>
          <a:lstStyle/>
          <a:p>
            <a:r>
              <a:rPr lang="en-US" sz="2800" b="1" dirty="0"/>
              <a:t>I = P*A*T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2EE9FF7-7803-0345-91AF-9BA54C046049}"/>
              </a:ext>
            </a:extLst>
          </p:cNvPr>
          <p:cNvSpPr txBox="1"/>
          <p:nvPr/>
        </p:nvSpPr>
        <p:spPr>
          <a:xfrm>
            <a:off x="826618" y="1786111"/>
            <a:ext cx="5469595" cy="707886"/>
          </a:xfrm>
          <a:prstGeom prst="rect">
            <a:avLst/>
          </a:prstGeom>
          <a:noFill/>
        </p:spPr>
        <p:txBody>
          <a:bodyPr wrap="square" rtlCol="0">
            <a:spAutoFit/>
          </a:bodyPr>
          <a:lstStyle/>
          <a:p>
            <a:r>
              <a:rPr lang="en-US" sz="2000" dirty="0"/>
              <a:t>The next 10 years or so will determine the type of world you and your children will live in.</a:t>
            </a:r>
          </a:p>
        </p:txBody>
      </p:sp>
      <p:pic>
        <p:nvPicPr>
          <p:cNvPr id="2" name="Picture 1">
            <a:extLst>
              <a:ext uri="{FF2B5EF4-FFF2-40B4-BE49-F238E27FC236}">
                <a16:creationId xmlns:a16="http://schemas.microsoft.com/office/drawing/2014/main" id="{0541D95A-B85E-4B32-09BB-6D5096FD3CB5}"/>
              </a:ext>
            </a:extLst>
          </p:cNvPr>
          <p:cNvPicPr>
            <a:picLocks noChangeAspect="1"/>
          </p:cNvPicPr>
          <p:nvPr/>
        </p:nvPicPr>
        <p:blipFill>
          <a:blip r:embed="rId3"/>
          <a:stretch>
            <a:fillRect/>
          </a:stretch>
        </p:blipFill>
        <p:spPr>
          <a:xfrm>
            <a:off x="612976" y="3084252"/>
            <a:ext cx="6168301" cy="3396642"/>
          </a:xfrm>
          <a:prstGeom prst="rect">
            <a:avLst/>
          </a:prstGeom>
        </p:spPr>
      </p:pic>
    </p:spTree>
    <p:extLst>
      <p:ext uri="{BB962C8B-B14F-4D97-AF65-F5344CB8AC3E}">
        <p14:creationId xmlns:p14="http://schemas.microsoft.com/office/powerpoint/2010/main" val="156565989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32177</TotalTime>
  <Words>2314</Words>
  <Application>Microsoft Macintosh PowerPoint</Application>
  <PresentationFormat>On-screen Show (4:3)</PresentationFormat>
  <Paragraphs>291</Paragraphs>
  <Slides>39</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Helvetica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Peterjohn</dc:creator>
  <cp:lastModifiedBy>William Peterjohn</cp:lastModifiedBy>
  <cp:revision>39</cp:revision>
  <cp:lastPrinted>2023-01-04T16:12:50Z</cp:lastPrinted>
  <dcterms:created xsi:type="dcterms:W3CDTF">2020-02-11T15:22:24Z</dcterms:created>
  <dcterms:modified xsi:type="dcterms:W3CDTF">2023-01-04T16:15:41Z</dcterms:modified>
</cp:coreProperties>
</file>